
<file path=[Content_Types].xml><?xml version="1.0" encoding="utf-8"?>
<Types xmlns="http://schemas.openxmlformats.org/package/2006/content-types">
  <Default Extension="xml" ContentType="application/xml"/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1" r:id="rId7"/>
    <p:sldId id="278" r:id="rId9"/>
    <p:sldId id="263" r:id="rId10"/>
    <p:sldId id="279" r:id="rId11"/>
    <p:sldId id="266" r:id="rId12"/>
    <p:sldId id="280" r:id="rId13"/>
    <p:sldId id="260" r:id="rId14"/>
    <p:sldId id="291" r:id="rId15"/>
  </p:sldIdLst>
  <p:sldSz cx="12188825" cy="6858000"/>
  <p:notesSz cx="6858000" cy="9144000"/>
  <p:embeddedFontLst>
    <p:embeddedFont>
      <p:font typeface="方正粗黑宋简体" panose="02000000000000000000" charset="-122"/>
      <p:regular r:id="rId23"/>
    </p:embeddedFont>
    <p:embeddedFont>
      <p:font typeface="汉仪古隶简" panose="00020600040101010101" charset="-122"/>
      <p:regular r:id="rId24"/>
    </p:embeddedFont>
    <p:embeddedFont>
      <p:font typeface="汉仪大圣体简" panose="00020600040101010101" charset="-122"/>
      <p:regular r:id="rId25"/>
    </p:embeddedFont>
    <p:embeddedFont>
      <p:font typeface="汉仪铸字木头人简" panose="00020600040101010101" charset="-122"/>
      <p:regular r:id="rId26"/>
    </p:embeddedFont>
    <p:embeddedFont>
      <p:font typeface="汉仪放肆骄傲体简" panose="02010509060101010101" charset="-122"/>
      <p:regular r:id="rId27"/>
    </p:embeddedFont>
    <p:embeddedFont>
      <p:font typeface="站酷快乐体" panose="02010600030101010101" charset="-128"/>
      <p:regular r:id="rId28"/>
    </p:embeddedFont>
    <p:embeddedFont>
      <p:font typeface="汉仪文黑-85W" panose="00020600040101010101" charset="-122"/>
      <p:regular r:id="rId29"/>
    </p:embeddedFont>
    <p:embeddedFont>
      <p:font typeface="汉仪青云简" panose="00020600040101010101" charset="-122"/>
      <p:regular r:id="rId30"/>
    </p:embeddedFont>
    <p:embeddedFont>
      <p:font typeface="汉仪正圆-75W" panose="00020600040101010101" charset="-122"/>
      <p:bold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uxz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0A5"/>
    <a:srgbClr val="C7B283"/>
    <a:srgbClr val="F1EAE9"/>
    <a:srgbClr val="E1BC6C"/>
    <a:srgbClr val="2A4979"/>
    <a:srgbClr val="001B3E"/>
    <a:srgbClr val="E2C980"/>
    <a:srgbClr val="FECE6B"/>
    <a:srgbClr val="FFDC55"/>
    <a:srgbClr val="F36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7" autoAdjust="0"/>
    <p:restoredTop sz="94159" autoAdjust="0"/>
  </p:normalViewPr>
  <p:slideViewPr>
    <p:cSldViewPr snapToGrid="0" snapToObjects="1">
      <p:cViewPr varScale="1">
        <p:scale>
          <a:sx n="141" d="100"/>
          <a:sy n="141" d="100"/>
        </p:scale>
        <p:origin x="1680" y="192"/>
      </p:cViewPr>
      <p:guideLst>
        <p:guide orient="horz" pos="2264"/>
        <p:guide pos="3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13.fntdata"/><Relationship Id="rId34" Type="http://schemas.openxmlformats.org/officeDocument/2006/relationships/font" Target="fonts/font12.fntdata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ustomXml" Target="../customXml/item1.xml"/><Relationship Id="rId21" Type="http://schemas.openxmlformats.org/officeDocument/2006/relationships/customXmlProps" Target="../customXml/itemProps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1ADCA-2017-1D4F-BF7B-716326A5D2C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1D4CB-9D9B-5145-8EC7-FEB752E0A9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13.jpe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oleObject" Target="../embeddings/oleObject1.bin"/><Relationship Id="rId14" Type="http://schemas.openxmlformats.org/officeDocument/2006/relationships/notesSlide" Target="../notesSlides/notesSlide1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.jpeg"/><Relationship Id="rId10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26360" y="2964815"/>
            <a:ext cx="6993255" cy="9772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4800" b="1" spc="3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酒店客房管理系统汇报</a:t>
            </a:r>
            <a:endParaRPr kumimoji="1" lang="zh-CN" altLang="en-US" sz="4800" b="1" spc="300" dirty="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83365" y="3732291"/>
            <a:ext cx="3991862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kumimoji="1" lang="en-US" altLang="zh-CN" sz="2200" spc="3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endParaRPr kumimoji="1" lang="en-US" altLang="zh-CN" sz="2200" spc="3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/>
            <a:endParaRPr kumimoji="1" lang="en-US" altLang="zh-CN" sz="2200" spc="3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/>
            <a:r>
              <a:rPr kumimoji="1" lang="en-US" altLang="zh-CN" sz="2200" spc="3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             15</a:t>
            </a:r>
            <a:r>
              <a:rPr kumimoji="1" lang="zh-CN" altLang="en-US" sz="2200" spc="300" dirty="0">
                <a:solidFill>
                  <a:srgbClr val="C00000"/>
                </a:solidFill>
                <a:latin typeface="Source Han Sans CN" panose="020B0500000000000000" pitchFamily="34" charset="-128"/>
                <a:ea typeface="宋体" panose="02010600030101010101" pitchFamily="2" charset="-122"/>
              </a:rPr>
              <a:t>组</a:t>
            </a:r>
            <a:endParaRPr kumimoji="1" lang="zh-CN" altLang="en-US" sz="2200" spc="300" dirty="0">
              <a:solidFill>
                <a:srgbClr val="C00000"/>
              </a:solidFill>
              <a:latin typeface="Source Han Sans CN" panose="020B0500000000000000" pitchFamily="34" charset="-128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92313" y="2237698"/>
            <a:ext cx="3244178" cy="3492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400" spc="3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>
            <a:alphaModFix amt="90000"/>
          </a:blip>
          <a:srcRect l="12046" t="12275" r="12485" b="12498"/>
          <a:stretch>
            <a:fillRect/>
          </a:stretch>
        </p:blipFill>
        <p:spPr>
          <a:xfrm>
            <a:off x="0" y="0"/>
            <a:ext cx="1870710" cy="179387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11" name="图片 10" descr="文本框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18" y="1352633"/>
            <a:ext cx="5882187" cy="3623087"/>
          </a:xfrm>
          <a:prstGeom prst="rect">
            <a:avLst/>
          </a:prstGeom>
        </p:spPr>
      </p:pic>
      <p:pic>
        <p:nvPicPr>
          <p:cNvPr id="10" name="图片 9" descr="项目序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41" y="1787210"/>
            <a:ext cx="999960" cy="9874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02239" y="1959039"/>
            <a:ext cx="680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spc="300" dirty="0">
                <a:solidFill>
                  <a:srgbClr val="C00000"/>
                </a:solidFill>
                <a:latin typeface="汉仪放肆骄傲体简" panose="02010509060101010101" charset="-122"/>
                <a:ea typeface="汉仪放肆骄傲体简" panose="02010509060101010101" charset="-122"/>
              </a:rPr>
              <a:t>肆</a:t>
            </a:r>
            <a:endParaRPr kumimoji="1" lang="zh-CN" altLang="en-US" sz="3600" b="1" spc="300" dirty="0">
              <a:solidFill>
                <a:srgbClr val="C00000"/>
              </a:solidFill>
              <a:latin typeface="汉仪放肆骄傲体简" panose="02010509060101010101" charset="-122"/>
              <a:ea typeface="汉仪放肆骄傲体简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4299" y="3180511"/>
            <a:ext cx="3116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 </a:t>
            </a:r>
            <a:r>
              <a:rPr kumimoji="1" 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系统说明</a:t>
            </a:r>
            <a:endParaRPr kumimoji="1" lang="zh-CN" sz="4800" spc="300" dirty="0">
              <a:solidFill>
                <a:srgbClr val="001B3E"/>
              </a:solidFill>
              <a:latin typeface="站酷快乐体" panose="02010600030101010101" charset="-128"/>
              <a:ea typeface="站酷快乐体" panose="02010600030101010101" charset="-128"/>
              <a:cs typeface="站酷快乐体" panose="02010600030101010101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26690" y="493395"/>
            <a:ext cx="9164320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     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本酒店客房管理系统主要功能包括客户预定、入住开单、客户信息管理、客房状态管理、商品管理、客户结账等等。本系统可以在多种操作平台上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  <a:sym typeface="+mn-ea"/>
              </a:rPr>
              <a:t>运行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  <a:sym typeface="+mn-ea"/>
              </a:rPr>
              <a:t>，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数据库系统采用MySQL数据库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，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用Java来编写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，使系统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  <a:sym typeface="+mn-ea"/>
              </a:rPr>
              <a:t>安全可靠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，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也让系统易于维护。对于用户提交的异常信息，本系统还会进行判断并及时提示用户。</a:t>
            </a:r>
            <a:endParaRPr dirty="0">
              <a:solidFill>
                <a:schemeClr val="accent6">
                  <a:lumMod val="50000"/>
                </a:schemeClr>
              </a:solidFill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    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这次开发的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系统基本上满足了酒店管理方面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最基础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的需要。在界面上力求美观、在操作方面尽量避免出错。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当然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本系统还存在一些不足，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它在界面上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需要进一步的修饰和美化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，部分功能也没能实现最初计划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，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在今后随着知识的积累，我们会进一步优化本系统。</a:t>
            </a:r>
            <a:endParaRPr lang="zh-CN" dirty="0">
              <a:solidFill>
                <a:schemeClr val="accent6">
                  <a:lumMod val="50000"/>
                </a:schemeClr>
              </a:solidFill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pic>
        <p:nvPicPr>
          <p:cNvPr id="6" name="图片 5" descr="项目符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85" y="858009"/>
            <a:ext cx="284332" cy="284332"/>
          </a:xfrm>
          <a:prstGeom prst="rect">
            <a:avLst/>
          </a:prstGeom>
        </p:spPr>
      </p:pic>
      <p:pic>
        <p:nvPicPr>
          <p:cNvPr id="104" name="图片 103"/>
          <p:cNvPicPr/>
          <p:nvPr/>
        </p:nvPicPr>
        <p:blipFill>
          <a:blip r:embed="rId3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58745" y="2406015"/>
            <a:ext cx="6993255" cy="18637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96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汉仪铸字木头人简" panose="00020600040101010101" charset="-122"/>
                <a:ea typeface="汉仪铸字木头人简" panose="00020600040101010101" charset="-122"/>
              </a:rPr>
              <a:t>谢谢大家</a:t>
            </a:r>
            <a:endParaRPr kumimoji="1" lang="zh-CN" altLang="en-US" sz="9600" b="1" spc="3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汉仪铸字木头人简" panose="00020600040101010101" charset="-122"/>
              <a:ea typeface="汉仪铸字木头人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73593" y="2217378"/>
            <a:ext cx="3244178" cy="3492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400" spc="3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>
            <a:alphaModFix amt="90000"/>
          </a:blip>
          <a:srcRect l="12046" t="12275" r="12485" b="12498"/>
          <a:stretch>
            <a:fillRect/>
          </a:stretch>
        </p:blipFill>
        <p:spPr>
          <a:xfrm>
            <a:off x="0" y="0"/>
            <a:ext cx="1870710" cy="179387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8040" cy="6858000"/>
          </a:xfrm>
          <a:prstGeom prst="rect">
            <a:avLst/>
          </a:prstGeom>
        </p:spPr>
      </p:pic>
      <p:pic>
        <p:nvPicPr>
          <p:cNvPr id="18" name="图片 17" descr="项目序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25" y="2444115"/>
            <a:ext cx="1017270" cy="987425"/>
          </a:xfrm>
          <a:prstGeom prst="rect">
            <a:avLst/>
          </a:prstGeom>
        </p:spPr>
      </p:pic>
      <p:pic>
        <p:nvPicPr>
          <p:cNvPr id="19" name="图片 18" descr="项目序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40" y="2444115"/>
            <a:ext cx="1017270" cy="987425"/>
          </a:xfrm>
          <a:prstGeom prst="rect">
            <a:avLst/>
          </a:prstGeom>
        </p:spPr>
      </p:pic>
      <p:pic>
        <p:nvPicPr>
          <p:cNvPr id="21" name="图片 20" descr="项目序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25" y="4220845"/>
            <a:ext cx="1017270" cy="987425"/>
          </a:xfrm>
          <a:prstGeom prst="rect">
            <a:avLst/>
          </a:prstGeom>
        </p:spPr>
      </p:pic>
      <p:pic>
        <p:nvPicPr>
          <p:cNvPr id="22" name="图片 21" descr="项目序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40" y="4220845"/>
            <a:ext cx="1017270" cy="987425"/>
          </a:xfrm>
          <a:prstGeom prst="rect">
            <a:avLst/>
          </a:prstGeom>
        </p:spPr>
      </p:pic>
      <p:pic>
        <p:nvPicPr>
          <p:cNvPr id="23" name="图片 22" descr="文本框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95" y="735965"/>
            <a:ext cx="3380740" cy="1049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65955" y="854075"/>
            <a:ext cx="3309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zh-CN" sz="4800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汉仪古隶简" panose="00020600040101010101" charset="-122"/>
                <a:ea typeface="汉仪古隶简" panose="00020600040101010101" charset="-122"/>
                <a:cs typeface="汉仪古隶简" panose="00020600040101010101" charset="-122"/>
                <a:sym typeface="汉仪古隶简" panose="00020600040101010101" charset="-122"/>
              </a:rPr>
              <a:t>·</a:t>
            </a:r>
            <a:r>
              <a:rPr kumimoji="1" lang="zh-CN" altLang="en-US" sz="4800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汉仪古隶简" panose="00020600040101010101" charset="-122"/>
                <a:ea typeface="汉仪古隶简" panose="00020600040101010101" charset="-122"/>
                <a:cs typeface="汉仪古隶简" panose="00020600040101010101" charset="-122"/>
                <a:sym typeface="汉仪古隶简" panose="00020600040101010101" charset="-122"/>
              </a:rPr>
              <a:t>目</a:t>
            </a:r>
            <a:r>
              <a:rPr kumimoji="1" lang="en-US" altLang="zh-CN" sz="4800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汉仪古隶简" panose="00020600040101010101" charset="-122"/>
                <a:ea typeface="汉仪古隶简" panose="00020600040101010101" charset="-122"/>
                <a:cs typeface="汉仪古隶简" panose="00020600040101010101" charset="-122"/>
                <a:sym typeface="汉仪古隶简" panose="00020600040101010101" charset="-122"/>
              </a:rPr>
              <a:t> </a:t>
            </a:r>
            <a:r>
              <a:rPr kumimoji="1" lang="zh-CN" altLang="en-US" sz="4800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汉仪古隶简" panose="00020600040101010101" charset="-122"/>
                <a:ea typeface="汉仪古隶简" panose="00020600040101010101" charset="-122"/>
                <a:cs typeface="汉仪古隶简" panose="00020600040101010101" charset="-122"/>
                <a:sym typeface="汉仪古隶简" panose="00020600040101010101" charset="-122"/>
              </a:rPr>
              <a:t>录</a:t>
            </a:r>
            <a:r>
              <a:rPr kumimoji="1" lang="zh-CN" altLang="zh-CN" sz="4800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汉仪古隶简" panose="00020600040101010101" charset="-122"/>
                <a:ea typeface="汉仪古隶简" panose="00020600040101010101" charset="-122"/>
                <a:cs typeface="汉仪古隶简" panose="00020600040101010101" charset="-122"/>
                <a:sym typeface="汉仪古隶简" panose="00020600040101010101" charset="-122"/>
              </a:rPr>
              <a:t>·</a:t>
            </a:r>
            <a:endParaRPr kumimoji="1" lang="zh-CN" altLang="zh-CN" sz="4800" spc="300" dirty="0">
              <a:solidFill>
                <a:schemeClr val="accent6">
                  <a:lumMod val="40000"/>
                  <a:lumOff val="60000"/>
                </a:schemeClr>
              </a:solidFill>
              <a:latin typeface="汉仪古隶简" panose="00020600040101010101" charset="-122"/>
              <a:ea typeface="汉仪古隶简" panose="00020600040101010101" charset="-122"/>
              <a:cs typeface="汉仪古隶简" panose="00020600040101010101" charset="-122"/>
              <a:sym typeface="汉仪古隶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62270" y="608330"/>
            <a:ext cx="129603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200" spc="300" dirty="0">
                <a:solidFill>
                  <a:srgbClr val="E2C980"/>
                </a:solidFill>
                <a:latin typeface="文悦古体仿宋 (非商业用途)"/>
                <a:ea typeface="文悦古体仿宋 (非商业用途)"/>
              </a:rPr>
              <a:t>CONTENTS</a:t>
            </a:r>
            <a:endParaRPr kumimoji="1" lang="zh-CN" altLang="en-US" sz="1200" spc="300" dirty="0">
              <a:solidFill>
                <a:srgbClr val="E2C980"/>
              </a:solidFill>
              <a:latin typeface="文悦古体仿宋 (非商业用途)"/>
              <a:ea typeface="文悦古体仿宋 (非商业用途)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62270" y="1575435"/>
            <a:ext cx="129603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200" spc="300" dirty="0">
                <a:solidFill>
                  <a:srgbClr val="E2C980"/>
                </a:solidFill>
                <a:latin typeface="文悦古体仿宋 (非商业用途)"/>
                <a:ea typeface="文悦古体仿宋 (非商业用途)"/>
              </a:rPr>
              <a:t>CONTENTS</a:t>
            </a:r>
            <a:endParaRPr kumimoji="1" lang="zh-CN" altLang="en-US" sz="1200" spc="300" dirty="0">
              <a:solidFill>
                <a:srgbClr val="E2C980"/>
              </a:solidFill>
              <a:latin typeface="文悦古体仿宋 (非商业用途)"/>
              <a:ea typeface="文悦古体仿宋 (非商业用途)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36115" y="2606040"/>
            <a:ext cx="644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rgbClr val="C00000"/>
                </a:solidFill>
                <a:latin typeface="汉仪大圣体简" panose="00020600040101010101" charset="-122"/>
                <a:ea typeface="汉仪大圣体简" panose="00020600040101010101" charset="-122"/>
              </a:rPr>
              <a:t>壹</a:t>
            </a:r>
            <a:endParaRPr kumimoji="1" lang="zh-CN" altLang="en-US" sz="4000" b="1" spc="300" dirty="0">
              <a:solidFill>
                <a:srgbClr val="C00000"/>
              </a:solidFill>
              <a:latin typeface="汉仪大圣体简" panose="00020600040101010101" charset="-122"/>
              <a:ea typeface="汉仪大圣体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12660" y="2599055"/>
            <a:ext cx="640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rgbClr val="C00000"/>
                </a:solidFill>
                <a:latin typeface="汉仪大圣体简" panose="00020600040101010101" charset="-122"/>
                <a:ea typeface="汉仪大圣体简" panose="00020600040101010101" charset="-122"/>
              </a:rPr>
              <a:t>贰</a:t>
            </a:r>
            <a:endParaRPr kumimoji="1" lang="zh-CN" altLang="en-US" sz="4000" b="1" spc="300" dirty="0">
              <a:solidFill>
                <a:srgbClr val="C00000"/>
              </a:solidFill>
              <a:latin typeface="汉仪大圣体简" panose="00020600040101010101" charset="-122"/>
              <a:ea typeface="汉仪大圣体简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36115" y="4385945"/>
            <a:ext cx="644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rgbClr val="C00000"/>
                </a:solidFill>
                <a:latin typeface="汉仪大圣体简" panose="00020600040101010101" charset="-122"/>
                <a:ea typeface="汉仪大圣体简" panose="00020600040101010101" charset="-122"/>
              </a:rPr>
              <a:t>叁</a:t>
            </a:r>
            <a:endParaRPr kumimoji="1" lang="zh-CN" altLang="en-US" sz="4000" b="1" spc="300" dirty="0">
              <a:solidFill>
                <a:srgbClr val="C00000"/>
              </a:solidFill>
              <a:latin typeface="汉仪大圣体简" panose="00020600040101010101" charset="-122"/>
              <a:ea typeface="汉仪大圣体简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37425" y="4385945"/>
            <a:ext cx="638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rgbClr val="C00000"/>
                </a:solidFill>
                <a:latin typeface="汉仪大圣体简" panose="00020600040101010101" charset="-122"/>
                <a:ea typeface="汉仪大圣体简" panose="00020600040101010101" charset="-122"/>
              </a:rPr>
              <a:t>肆</a:t>
            </a:r>
            <a:endParaRPr kumimoji="1" lang="zh-CN" altLang="en-US" sz="4000" b="1" spc="300" dirty="0">
              <a:solidFill>
                <a:srgbClr val="C00000"/>
              </a:solidFill>
              <a:latin typeface="汉仪大圣体简" panose="00020600040101010101" charset="-122"/>
              <a:ea typeface="汉仪大圣体简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64510" y="2730500"/>
            <a:ext cx="2422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spc="300" dirty="0">
                <a:solidFill>
                  <a:schemeClr val="bg1"/>
                </a:solidFill>
                <a:latin typeface="汉仪铸字木头人简" panose="00020600040101010101" charset="-122"/>
                <a:ea typeface="汉仪铸字木头人简" panose="00020600040101010101" charset="-122"/>
              </a:rPr>
              <a:t>项目简介</a:t>
            </a:r>
            <a:endParaRPr kumimoji="1" lang="zh-CN" altLang="en-US" sz="3600" b="1" spc="300" dirty="0">
              <a:solidFill>
                <a:schemeClr val="bg1"/>
              </a:solidFill>
              <a:latin typeface="汉仪铸字木头人简" panose="00020600040101010101" charset="-122"/>
              <a:ea typeface="汉仪铸字木头人简" panose="0002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82635" y="2730500"/>
            <a:ext cx="2456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300" dirty="0">
                <a:solidFill>
                  <a:schemeClr val="bg1"/>
                </a:solidFill>
                <a:latin typeface="汉仪铸字木头人简" panose="00020600040101010101" charset="-122"/>
                <a:ea typeface="汉仪铸字木头人简" panose="00020600040101010101" charset="-122"/>
              </a:rPr>
              <a:t>功能模块</a:t>
            </a:r>
            <a:endParaRPr kumimoji="1" lang="zh-CN" altLang="en-US" sz="3600" spc="300" dirty="0">
              <a:solidFill>
                <a:schemeClr val="bg1"/>
              </a:solidFill>
              <a:latin typeface="汉仪铸字木头人简" panose="00020600040101010101" charset="-122"/>
              <a:ea typeface="汉仪铸字木头人简" panose="0002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74035" y="4425950"/>
            <a:ext cx="2381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300" dirty="0">
                <a:solidFill>
                  <a:schemeClr val="bg1"/>
                </a:solidFill>
                <a:latin typeface="汉仪铸字木头人简" panose="00020600040101010101" charset="-122"/>
                <a:ea typeface="汉仪铸字木头人简" panose="00020600040101010101" charset="-122"/>
              </a:rPr>
              <a:t>代码展示</a:t>
            </a:r>
            <a:endParaRPr kumimoji="1" lang="zh-CN" altLang="en-US" sz="3600" spc="300" dirty="0">
              <a:solidFill>
                <a:schemeClr val="bg1"/>
              </a:solidFill>
              <a:latin typeface="汉仪铸字木头人简" panose="00020600040101010101" charset="-122"/>
              <a:ea typeface="汉仪铸字木头人简" panose="0002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75575" y="4385945"/>
            <a:ext cx="3286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spc="300" dirty="0">
                <a:solidFill>
                  <a:schemeClr val="bg1"/>
                </a:solidFill>
                <a:latin typeface="汉仪铸字木头人简" panose="00020600040101010101" charset="-122"/>
                <a:ea typeface="汉仪铸字木头人简" panose="00020600040101010101" charset="-122"/>
              </a:rPr>
              <a:t> </a:t>
            </a:r>
            <a:r>
              <a:rPr kumimoji="1" lang="zh-CN" altLang="en-US" sz="3600" b="1" spc="300" dirty="0">
                <a:solidFill>
                  <a:schemeClr val="bg1"/>
                </a:solidFill>
                <a:latin typeface="汉仪铸字木头人简" panose="00020600040101010101" charset="-122"/>
                <a:ea typeface="汉仪铸字木头人简" panose="00020600040101010101" charset="-122"/>
              </a:rPr>
              <a:t>系统说明</a:t>
            </a:r>
            <a:endParaRPr kumimoji="1" lang="zh-CN" altLang="en-US" sz="3600" b="1" spc="300" dirty="0">
              <a:solidFill>
                <a:schemeClr val="bg1"/>
              </a:solidFill>
              <a:latin typeface="汉仪铸字木头人简" panose="00020600040101010101" charset="-122"/>
              <a:ea typeface="汉仪铸字木头人简" panose="0002060004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>
            <a:alphaModFix amt="85000"/>
          </a:blip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1"/>
      <p:bldP spid="15" grpId="0"/>
      <p:bldP spid="26" grpId="1"/>
      <p:bldP spid="16" grpId="0"/>
      <p:bldP spid="28" grpId="1"/>
      <p:bldP spid="17" grpId="0"/>
      <p:bldP spid="3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11" name="图片 10" descr="文本框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18" y="1352633"/>
            <a:ext cx="5882187" cy="3623087"/>
          </a:xfrm>
          <a:prstGeom prst="rect">
            <a:avLst/>
          </a:prstGeom>
        </p:spPr>
      </p:pic>
      <p:pic>
        <p:nvPicPr>
          <p:cNvPr id="10" name="图片 9" descr="项目序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41" y="1787210"/>
            <a:ext cx="999960" cy="9874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02239" y="1959039"/>
            <a:ext cx="680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spc="300" dirty="0">
                <a:solidFill>
                  <a:srgbClr val="C00000"/>
                </a:solidFill>
                <a:latin typeface="汉仪放肆骄傲体简" panose="02010509060101010101" charset="-122"/>
                <a:ea typeface="汉仪放肆骄傲体简" panose="02010509060101010101" charset="-122"/>
              </a:rPr>
              <a:t>壹</a:t>
            </a:r>
            <a:endParaRPr kumimoji="1" lang="zh-CN" altLang="en-US" sz="3600" b="1" spc="300" dirty="0">
              <a:solidFill>
                <a:srgbClr val="C00000"/>
              </a:solidFill>
              <a:latin typeface="汉仪放肆骄傲体简" panose="02010509060101010101" charset="-122"/>
              <a:ea typeface="汉仪放肆骄傲体简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4299" y="3180511"/>
            <a:ext cx="3116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 </a:t>
            </a:r>
            <a:r>
              <a:rPr kumimoji="1" lang="zh-CN" altLang="en-US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项目简介</a:t>
            </a:r>
            <a:endParaRPr kumimoji="1" lang="zh-CN" altLang="en-US" sz="4800" spc="300" dirty="0">
              <a:solidFill>
                <a:srgbClr val="001B3E"/>
              </a:solidFill>
              <a:latin typeface="站酷快乐体" panose="02010600030101010101" charset="-128"/>
              <a:ea typeface="站酷快乐体" panose="02010600030101010101" charset="-128"/>
              <a:cs typeface="站酷快乐体" panose="02010600030101010101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pic>
        <p:nvPicPr>
          <p:cNvPr id="7" name="图片 6" descr="项目符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87" y="723541"/>
            <a:ext cx="304132" cy="30413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19370" y="583565"/>
            <a:ext cx="2632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项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 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目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 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背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 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景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 </a:t>
            </a:r>
            <a:endParaRPr lang="en-US" altLang="zh-CN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汉仪放肆骄傲体简" panose="02010509060101010101" charset="-122"/>
              <a:ea typeface="汉仪放肆骄傲体简" panose="02010509060101010101" charset="-122"/>
              <a:cs typeface="汉仪放肆骄傲体简" panose="02010509060101010101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20725" y="1750695"/>
            <a:ext cx="10747375" cy="42252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en-US" alt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信息时代的到来让各行业悄悄走向了网络化。无疑，在酒店的管理方面，使用网络信息化管理能使客房管理更先进、更高效、更科学。一个成熟的酒店管理可以记录酒店客人的信息，提供查询，打印报表等，让工作人员从烦琐的手工操作中解脱。</a:t>
            </a:r>
            <a:endParaRPr lang="zh-CN" sz="240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>
              <a:lnSpc>
                <a:spcPct val="160000"/>
              </a:lnSpc>
            </a:pPr>
            <a:r>
              <a:rPr lang="en-US" alt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 </a:t>
            </a:r>
            <a:r>
              <a:rPr 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酒店管理系统是典型的信息管理系统的一部分。本次开发的酒店客房管理系统</a:t>
            </a:r>
            <a:r>
              <a:rPr 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希望</a:t>
            </a:r>
            <a:r>
              <a:rPr 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不仅可以代表酒店提升自身形象，同时还可以提高酒店员工的工作效率，加速资金周转、降低各项成本以及改善服务质量。</a:t>
            </a:r>
            <a:endParaRPr lang="zh-CN" sz="240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3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graphicFrame>
        <p:nvGraphicFramePr>
          <p:cNvPr id="80" name="Chart 290"/>
          <p:cNvGraphicFramePr/>
          <p:nvPr/>
        </p:nvGraphicFramePr>
        <p:xfrm>
          <a:off x="8162925" y="4678045"/>
          <a:ext cx="4190365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图表" r:id="rId2" imgW="11405870" imgH="9107170" progId="Excel.Chart.8">
                  <p:embed/>
                </p:oleObj>
              </mc:Choice>
              <mc:Fallback>
                <p:oleObj name="图表" r:id="rId2" imgW="11405870" imgH="9107170" progId="Excel.Chart.8">
                  <p:embed/>
                  <p:pic>
                    <p:nvPicPr>
                      <p:cNvPr id="0" name="Chart 290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2925" y="4678045"/>
                        <a:ext cx="4190365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TextBox 18"/>
          <p:cNvSpPr txBox="1"/>
          <p:nvPr/>
        </p:nvSpPr>
        <p:spPr bwMode="auto">
          <a:xfrm>
            <a:off x="337820" y="5759450"/>
            <a:ext cx="2866390" cy="3987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>
                <a:ln w="12700" cmpd="sng">
                  <a:noFill/>
                  <a:prstDash val="solid"/>
                </a:ln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系统开发平台：</a:t>
            </a:r>
            <a:r>
              <a:rPr lang="en-US" altLang="zh-CN" sz="2000">
                <a:ln w="12700" cmpd="sng">
                  <a:noFill/>
                  <a:prstDash val="solid"/>
                </a:ln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Eclipse</a:t>
            </a:r>
            <a:endParaRPr lang="en-US" altLang="zh-CN" sz="2000" dirty="0">
              <a:ln w="12700" cmpd="sng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sp>
        <p:nvSpPr>
          <p:cNvPr id="106" name="TextBox 20" descr="7b0a20202020227461726765744d6f64756c65223a20226b6f6e6c696e65666f6e7473220a7d0a"/>
          <p:cNvSpPr txBox="1"/>
          <p:nvPr/>
        </p:nvSpPr>
        <p:spPr bwMode="auto">
          <a:xfrm>
            <a:off x="3434080" y="544830"/>
            <a:ext cx="5299075" cy="811530"/>
          </a:xfrm>
          <a:prstGeom prst="rect">
            <a:avLst/>
          </a:prstGeom>
          <a:noFill/>
        </p:spPr>
        <p:txBody>
          <a:bodyPr wrap="square" lIns="0" rIns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36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/>
                <a:latin typeface="汉仪青云简" panose="00020600040101010101" charset="-122"/>
                <a:ea typeface="汉仪青云简" panose="00020600040101010101" charset="-122"/>
                <a:cs typeface="Open Sans" panose="020B0606030504020204" pitchFamily="34" charset="0"/>
                <a:sym typeface="站酷快乐体" panose="02010600030101010101" charset="-128"/>
              </a:rPr>
              <a:t>酒店管理系统的开发工具</a:t>
            </a:r>
            <a:endParaRPr lang="zh-CN" altLang="en-US" sz="36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/>
              <a:latin typeface="汉仪青云简" panose="00020600040101010101" charset="-122"/>
              <a:ea typeface="汉仪青云简" panose="00020600040101010101" charset="-122"/>
              <a:cs typeface="Open Sans" panose="020B0606030504020204" pitchFamily="34" charset="0"/>
              <a:sym typeface="站酷快乐体" panose="02010600030101010101" charset="-128"/>
            </a:endParaRPr>
          </a:p>
        </p:txBody>
      </p:sp>
      <p:pic>
        <p:nvPicPr>
          <p:cNvPr id="107" name="图片 106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3495675"/>
            <a:ext cx="168910" cy="168910"/>
          </a:xfrm>
          <a:prstGeom prst="rect">
            <a:avLst/>
          </a:prstGeom>
        </p:spPr>
      </p:pic>
      <p:sp>
        <p:nvSpPr>
          <p:cNvPr id="4" name="TextBox 18"/>
          <p:cNvSpPr txBox="1"/>
          <p:nvPr/>
        </p:nvSpPr>
        <p:spPr bwMode="auto">
          <a:xfrm>
            <a:off x="5700395" y="1512570"/>
            <a:ext cx="2492375" cy="3987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Java</a:t>
            </a:r>
            <a:r>
              <a:rPr lang="zh-CN" altLang="en-US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开发包：</a:t>
            </a: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jdk1.8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sp>
        <p:nvSpPr>
          <p:cNvPr id="5" name="TextBox 18"/>
          <p:cNvSpPr txBox="1"/>
          <p:nvPr/>
        </p:nvSpPr>
        <p:spPr bwMode="auto">
          <a:xfrm>
            <a:off x="2868930" y="5248910"/>
            <a:ext cx="4552950" cy="3987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Web</a:t>
            </a:r>
            <a:r>
              <a:rPr lang="zh-CN" altLang="en-US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服务器：</a:t>
            </a: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Apache-Tomcat-8.5.31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sp>
        <p:nvSpPr>
          <p:cNvPr id="8" name="TextBox 18"/>
          <p:cNvSpPr txBox="1"/>
          <p:nvPr/>
        </p:nvSpPr>
        <p:spPr bwMode="auto">
          <a:xfrm>
            <a:off x="7108190" y="5778500"/>
            <a:ext cx="2900045" cy="3987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运行平台：</a:t>
            </a: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Windows10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sp>
        <p:nvSpPr>
          <p:cNvPr id="9" name="TextBox 18"/>
          <p:cNvSpPr txBox="1"/>
          <p:nvPr/>
        </p:nvSpPr>
        <p:spPr bwMode="auto">
          <a:xfrm>
            <a:off x="774700" y="1495425"/>
            <a:ext cx="4559935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>
                <a:effectLst/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数据库管理系统软件：</a:t>
            </a:r>
            <a:r>
              <a:rPr>
                <a:effectLst/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Navicat for MySQL</a:t>
            </a:r>
            <a:endParaRPr>
              <a:effectLst/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1553210" y="4051935"/>
            <a:ext cx="1782445" cy="915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775" y="2063115"/>
            <a:ext cx="1417955" cy="13233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365" y="2289175"/>
            <a:ext cx="1634490" cy="76898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8"/>
          <a:stretch>
            <a:fillRect/>
          </a:stretch>
        </p:blipFill>
        <p:spPr>
          <a:xfrm>
            <a:off x="5137150" y="3927475"/>
            <a:ext cx="1594485" cy="995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/>
          <p:nvPr/>
        </p:nvPicPr>
        <p:blipFill>
          <a:blip r:embed="rId9"/>
          <a:stretch>
            <a:fillRect/>
          </a:stretch>
        </p:blipFill>
        <p:spPr>
          <a:xfrm>
            <a:off x="10008235" y="2184400"/>
            <a:ext cx="1105535" cy="1033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10"/>
          <a:stretch>
            <a:fillRect/>
          </a:stretch>
        </p:blipFill>
        <p:spPr>
          <a:xfrm>
            <a:off x="8461375" y="4051935"/>
            <a:ext cx="1558925" cy="958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/>
          <p:nvPr/>
        </p:nvPicPr>
        <p:blipFill>
          <a:blip r:embed="rId11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16" name="Shape 283"/>
          <p:cNvSpPr/>
          <p:nvPr/>
        </p:nvSpPr>
        <p:spPr>
          <a:xfrm flipH="1">
            <a:off x="744220" y="1339850"/>
            <a:ext cx="9520555" cy="226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115393" y="120000"/>
                </a:lnTo>
                <a:lnTo>
                  <a:pt x="115393" y="120000"/>
                </a:lnTo>
                <a:lnTo>
                  <a:pt x="115622" y="120000"/>
                </a:lnTo>
                <a:cubicBezTo>
                  <a:pt x="115693" y="120000"/>
                  <a:pt x="115779" y="119964"/>
                  <a:pt x="115851" y="119964"/>
                </a:cubicBezTo>
                <a:cubicBezTo>
                  <a:pt x="115922" y="119929"/>
                  <a:pt x="116008" y="119894"/>
                  <a:pt x="116080" y="119859"/>
                </a:cubicBezTo>
                <a:lnTo>
                  <a:pt x="116323" y="119753"/>
                </a:lnTo>
                <a:cubicBezTo>
                  <a:pt x="116394" y="119718"/>
                  <a:pt x="116466" y="119648"/>
                  <a:pt x="116537" y="119613"/>
                </a:cubicBezTo>
                <a:cubicBezTo>
                  <a:pt x="116609" y="119578"/>
                  <a:pt x="116680" y="119507"/>
                  <a:pt x="116752" y="119472"/>
                </a:cubicBezTo>
                <a:cubicBezTo>
                  <a:pt x="116824" y="119402"/>
                  <a:pt x="116895" y="119367"/>
                  <a:pt x="116967" y="119297"/>
                </a:cubicBezTo>
                <a:lnTo>
                  <a:pt x="117181" y="119086"/>
                </a:lnTo>
                <a:cubicBezTo>
                  <a:pt x="117238" y="119015"/>
                  <a:pt x="117310" y="118910"/>
                  <a:pt x="117367" y="118840"/>
                </a:cubicBezTo>
                <a:cubicBezTo>
                  <a:pt x="117439" y="118769"/>
                  <a:pt x="117496" y="118699"/>
                  <a:pt x="117567" y="118629"/>
                </a:cubicBezTo>
                <a:cubicBezTo>
                  <a:pt x="117639" y="118523"/>
                  <a:pt x="117696" y="118418"/>
                  <a:pt x="117768" y="118312"/>
                </a:cubicBezTo>
                <a:cubicBezTo>
                  <a:pt x="117825" y="118207"/>
                  <a:pt x="117896" y="118137"/>
                  <a:pt x="117954" y="118031"/>
                </a:cubicBezTo>
                <a:lnTo>
                  <a:pt x="118125" y="117715"/>
                </a:lnTo>
                <a:cubicBezTo>
                  <a:pt x="118183" y="117609"/>
                  <a:pt x="118254" y="117504"/>
                  <a:pt x="118311" y="117398"/>
                </a:cubicBezTo>
                <a:cubicBezTo>
                  <a:pt x="118369" y="117293"/>
                  <a:pt x="118426" y="117152"/>
                  <a:pt x="118483" y="117047"/>
                </a:cubicBezTo>
                <a:lnTo>
                  <a:pt x="118640" y="116660"/>
                </a:lnTo>
                <a:lnTo>
                  <a:pt x="118798" y="116274"/>
                </a:lnTo>
                <a:cubicBezTo>
                  <a:pt x="118841" y="116133"/>
                  <a:pt x="118898" y="115992"/>
                  <a:pt x="118941" y="115852"/>
                </a:cubicBezTo>
                <a:cubicBezTo>
                  <a:pt x="118984" y="115711"/>
                  <a:pt x="119027" y="115606"/>
                  <a:pt x="119070" y="115465"/>
                </a:cubicBezTo>
                <a:cubicBezTo>
                  <a:pt x="119113" y="115325"/>
                  <a:pt x="119170" y="115149"/>
                  <a:pt x="119213" y="115008"/>
                </a:cubicBezTo>
                <a:cubicBezTo>
                  <a:pt x="119256" y="114833"/>
                  <a:pt x="119284" y="114692"/>
                  <a:pt x="119327" y="114516"/>
                </a:cubicBezTo>
                <a:cubicBezTo>
                  <a:pt x="119370" y="114376"/>
                  <a:pt x="119399" y="114200"/>
                  <a:pt x="119442" y="114059"/>
                </a:cubicBezTo>
                <a:cubicBezTo>
                  <a:pt x="119470" y="113884"/>
                  <a:pt x="119513" y="113743"/>
                  <a:pt x="119542" y="113567"/>
                </a:cubicBezTo>
                <a:cubicBezTo>
                  <a:pt x="119570" y="113391"/>
                  <a:pt x="119613" y="113216"/>
                  <a:pt x="119642" y="113040"/>
                </a:cubicBezTo>
                <a:cubicBezTo>
                  <a:pt x="119670" y="112899"/>
                  <a:pt x="119685" y="112724"/>
                  <a:pt x="119713" y="112583"/>
                </a:cubicBezTo>
                <a:cubicBezTo>
                  <a:pt x="119742" y="112407"/>
                  <a:pt x="119756" y="112231"/>
                  <a:pt x="119785" y="112056"/>
                </a:cubicBezTo>
                <a:cubicBezTo>
                  <a:pt x="119814" y="111880"/>
                  <a:pt x="119828" y="111704"/>
                  <a:pt x="119856" y="111528"/>
                </a:cubicBezTo>
                <a:cubicBezTo>
                  <a:pt x="119871" y="111318"/>
                  <a:pt x="119885" y="111142"/>
                  <a:pt x="119899" y="110931"/>
                </a:cubicBezTo>
                <a:cubicBezTo>
                  <a:pt x="119914" y="110755"/>
                  <a:pt x="119914" y="110544"/>
                  <a:pt x="119928" y="110369"/>
                </a:cubicBezTo>
                <a:lnTo>
                  <a:pt x="119971" y="109841"/>
                </a:lnTo>
                <a:cubicBezTo>
                  <a:pt x="119971" y="109630"/>
                  <a:pt x="119985" y="109455"/>
                  <a:pt x="119985" y="109244"/>
                </a:cubicBezTo>
                <a:cubicBezTo>
                  <a:pt x="119985" y="109068"/>
                  <a:pt x="120000" y="108857"/>
                  <a:pt x="120000" y="108681"/>
                </a:cubicBezTo>
                <a:lnTo>
                  <a:pt x="12000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284"/>
          <p:cNvSpPr/>
          <p:nvPr/>
        </p:nvSpPr>
        <p:spPr>
          <a:xfrm>
            <a:off x="10264775" y="3600450"/>
            <a:ext cx="1404620" cy="28841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120000" y="12553"/>
                </a:lnTo>
                <a:lnTo>
                  <a:pt x="120000" y="12553"/>
                </a:lnTo>
                <a:cubicBezTo>
                  <a:pt x="120000" y="12319"/>
                  <a:pt x="119794" y="12124"/>
                  <a:pt x="119794" y="11890"/>
                </a:cubicBezTo>
                <a:cubicBezTo>
                  <a:pt x="119794" y="11695"/>
                  <a:pt x="119589" y="11461"/>
                  <a:pt x="119589" y="11267"/>
                </a:cubicBezTo>
                <a:cubicBezTo>
                  <a:pt x="119384" y="11033"/>
                  <a:pt x="119179" y="10838"/>
                  <a:pt x="118974" y="10604"/>
                </a:cubicBezTo>
                <a:cubicBezTo>
                  <a:pt x="118769" y="10409"/>
                  <a:pt x="118769" y="10214"/>
                  <a:pt x="118564" y="10019"/>
                </a:cubicBezTo>
                <a:cubicBezTo>
                  <a:pt x="118358" y="9824"/>
                  <a:pt x="118153" y="9590"/>
                  <a:pt x="117948" y="9395"/>
                </a:cubicBezTo>
                <a:cubicBezTo>
                  <a:pt x="117538" y="9200"/>
                  <a:pt x="117333" y="9005"/>
                  <a:pt x="116923" y="8810"/>
                </a:cubicBezTo>
                <a:cubicBezTo>
                  <a:pt x="116512" y="8615"/>
                  <a:pt x="116307" y="8421"/>
                  <a:pt x="115897" y="8226"/>
                </a:cubicBezTo>
                <a:cubicBezTo>
                  <a:pt x="115487" y="8031"/>
                  <a:pt x="115282" y="7836"/>
                  <a:pt x="114871" y="7641"/>
                </a:cubicBezTo>
                <a:cubicBezTo>
                  <a:pt x="114461" y="7446"/>
                  <a:pt x="113846" y="7290"/>
                  <a:pt x="113435" y="7095"/>
                </a:cubicBezTo>
                <a:cubicBezTo>
                  <a:pt x="113025" y="6900"/>
                  <a:pt x="112410" y="6744"/>
                  <a:pt x="112000" y="6549"/>
                </a:cubicBezTo>
                <a:cubicBezTo>
                  <a:pt x="111384" y="6393"/>
                  <a:pt x="110974" y="6198"/>
                  <a:pt x="110358" y="6042"/>
                </a:cubicBezTo>
                <a:cubicBezTo>
                  <a:pt x="109743" y="5886"/>
                  <a:pt x="109333" y="5692"/>
                  <a:pt x="108717" y="5536"/>
                </a:cubicBezTo>
                <a:cubicBezTo>
                  <a:pt x="108102" y="5380"/>
                  <a:pt x="107282" y="5185"/>
                  <a:pt x="106666" y="5029"/>
                </a:cubicBezTo>
                <a:cubicBezTo>
                  <a:pt x="106051" y="4873"/>
                  <a:pt x="105435" y="4756"/>
                  <a:pt x="104820" y="4600"/>
                </a:cubicBezTo>
                <a:cubicBezTo>
                  <a:pt x="104205" y="4444"/>
                  <a:pt x="103384" y="4249"/>
                  <a:pt x="102769" y="4093"/>
                </a:cubicBezTo>
                <a:cubicBezTo>
                  <a:pt x="101948" y="3976"/>
                  <a:pt x="101333" y="3820"/>
                  <a:pt x="100512" y="3703"/>
                </a:cubicBezTo>
                <a:lnTo>
                  <a:pt x="98256" y="3274"/>
                </a:lnTo>
                <a:cubicBezTo>
                  <a:pt x="97435" y="3157"/>
                  <a:pt x="96615" y="3001"/>
                  <a:pt x="95794" y="2884"/>
                </a:cubicBezTo>
                <a:cubicBezTo>
                  <a:pt x="94974" y="2729"/>
                  <a:pt x="93948" y="2612"/>
                  <a:pt x="93128" y="2456"/>
                </a:cubicBezTo>
                <a:cubicBezTo>
                  <a:pt x="92307" y="2339"/>
                  <a:pt x="91487" y="2261"/>
                  <a:pt x="90666" y="2144"/>
                </a:cubicBezTo>
                <a:cubicBezTo>
                  <a:pt x="89846" y="2027"/>
                  <a:pt x="88820" y="1910"/>
                  <a:pt x="88000" y="1793"/>
                </a:cubicBezTo>
                <a:cubicBezTo>
                  <a:pt x="86974" y="1715"/>
                  <a:pt x="86153" y="1598"/>
                  <a:pt x="85128" y="1520"/>
                </a:cubicBezTo>
                <a:cubicBezTo>
                  <a:pt x="84102" y="1403"/>
                  <a:pt x="83282" y="1325"/>
                  <a:pt x="82256" y="1208"/>
                </a:cubicBezTo>
                <a:cubicBezTo>
                  <a:pt x="81435" y="1130"/>
                  <a:pt x="80410" y="1052"/>
                  <a:pt x="79589" y="974"/>
                </a:cubicBezTo>
                <a:cubicBezTo>
                  <a:pt x="78564" y="896"/>
                  <a:pt x="77538" y="857"/>
                  <a:pt x="76512" y="779"/>
                </a:cubicBezTo>
                <a:lnTo>
                  <a:pt x="73435" y="545"/>
                </a:lnTo>
                <a:cubicBezTo>
                  <a:pt x="72410" y="506"/>
                  <a:pt x="71384" y="428"/>
                  <a:pt x="70358" y="389"/>
                </a:cubicBezTo>
                <a:lnTo>
                  <a:pt x="67282" y="272"/>
                </a:lnTo>
                <a:cubicBezTo>
                  <a:pt x="66051" y="233"/>
                  <a:pt x="65025" y="155"/>
                  <a:pt x="63794" y="116"/>
                </a:cubicBezTo>
                <a:cubicBezTo>
                  <a:pt x="62769" y="77"/>
                  <a:pt x="61538" y="77"/>
                  <a:pt x="60512" y="38"/>
                </a:cubicBezTo>
                <a:cubicBezTo>
                  <a:pt x="59487" y="38"/>
                  <a:pt x="58256" y="0"/>
                  <a:pt x="57230" y="0"/>
                </a:cubicBezTo>
                <a:lnTo>
                  <a:pt x="53948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0" name="Shape 287"/>
          <p:cNvCxnSpPr/>
          <p:nvPr/>
        </p:nvCxnSpPr>
        <p:spPr>
          <a:xfrm flipV="1">
            <a:off x="10008235" y="1863725"/>
            <a:ext cx="8890" cy="1828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" name="Shape 293"/>
          <p:cNvCxnSpPr>
            <a:endCxn id="5" idx="0"/>
          </p:cNvCxnSpPr>
          <p:nvPr/>
        </p:nvCxnSpPr>
        <p:spPr>
          <a:xfrm>
            <a:off x="5144135" y="3711575"/>
            <a:ext cx="1270" cy="153733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4" name="图片 23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50" y="3523615"/>
            <a:ext cx="168910" cy="168910"/>
          </a:xfrm>
          <a:prstGeom prst="rect">
            <a:avLst/>
          </a:prstGeom>
        </p:spPr>
      </p:pic>
      <p:pic>
        <p:nvPicPr>
          <p:cNvPr id="25" name="图片 24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30" y="3523615"/>
            <a:ext cx="168910" cy="168910"/>
          </a:xfrm>
          <a:prstGeom prst="rect">
            <a:avLst/>
          </a:prstGeom>
        </p:spPr>
      </p:pic>
      <p:pic>
        <p:nvPicPr>
          <p:cNvPr id="26" name="图片 25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3514725"/>
            <a:ext cx="168910" cy="168910"/>
          </a:xfrm>
          <a:prstGeom prst="rect">
            <a:avLst/>
          </a:prstGeom>
        </p:spPr>
      </p:pic>
      <p:pic>
        <p:nvPicPr>
          <p:cNvPr id="27" name="图片 26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5" y="3523615"/>
            <a:ext cx="168910" cy="168910"/>
          </a:xfrm>
          <a:prstGeom prst="rect">
            <a:avLst/>
          </a:prstGeom>
        </p:spPr>
      </p:pic>
      <p:cxnSp>
        <p:nvCxnSpPr>
          <p:cNvPr id="28" name="Shape 293"/>
          <p:cNvCxnSpPr/>
          <p:nvPr/>
        </p:nvCxnSpPr>
        <p:spPr>
          <a:xfrm>
            <a:off x="6857365" y="1911350"/>
            <a:ext cx="0" cy="164147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" name="Shape 293"/>
          <p:cNvCxnSpPr/>
          <p:nvPr/>
        </p:nvCxnSpPr>
        <p:spPr>
          <a:xfrm>
            <a:off x="1553210" y="3664585"/>
            <a:ext cx="0" cy="2082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" name="Shape 293"/>
          <p:cNvCxnSpPr>
            <a:endCxn id="25" idx="0"/>
          </p:cNvCxnSpPr>
          <p:nvPr/>
        </p:nvCxnSpPr>
        <p:spPr>
          <a:xfrm>
            <a:off x="3162300" y="1863725"/>
            <a:ext cx="3810" cy="165989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1" name="TextBox 18"/>
          <p:cNvSpPr txBox="1"/>
          <p:nvPr/>
        </p:nvSpPr>
        <p:spPr bwMode="auto">
          <a:xfrm>
            <a:off x="9023985" y="1510665"/>
            <a:ext cx="1849755" cy="398780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开发技术：</a:t>
            </a: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jsp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pic>
        <p:nvPicPr>
          <p:cNvPr id="35" name="图片 34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05" y="3552825"/>
            <a:ext cx="168910" cy="168910"/>
          </a:xfrm>
          <a:prstGeom prst="rect">
            <a:avLst/>
          </a:prstGeom>
        </p:spPr>
      </p:pic>
      <p:cxnSp>
        <p:nvCxnSpPr>
          <p:cNvPr id="36" name="Shape 293"/>
          <p:cNvCxnSpPr/>
          <p:nvPr/>
        </p:nvCxnSpPr>
        <p:spPr>
          <a:xfrm flipV="1">
            <a:off x="8461375" y="3711575"/>
            <a:ext cx="0" cy="203581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ldLvl="0" animBg="1"/>
      <p:bldP spid="9" grpId="0" bldLvl="0" animBg="1"/>
      <p:bldP spid="5" grpId="0" bldLvl="0" animBg="1"/>
      <p:bldP spid="4" grpId="0" bldLvl="0" animBg="1"/>
      <p:bldP spid="8" grpId="0" bldLvl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11" name="图片 10" descr="文本框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18" y="1352633"/>
            <a:ext cx="5882187" cy="3623087"/>
          </a:xfrm>
          <a:prstGeom prst="rect">
            <a:avLst/>
          </a:prstGeom>
        </p:spPr>
      </p:pic>
      <p:pic>
        <p:nvPicPr>
          <p:cNvPr id="10" name="图片 9" descr="项目序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41" y="1787210"/>
            <a:ext cx="999960" cy="9874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02239" y="1959039"/>
            <a:ext cx="680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spc="300" dirty="0">
                <a:solidFill>
                  <a:srgbClr val="C00000"/>
                </a:solidFill>
                <a:latin typeface="汉仪放肆骄傲体简" panose="02010509060101010101" charset="-122"/>
                <a:ea typeface="汉仪放肆骄傲体简" panose="02010509060101010101" charset="-122"/>
              </a:rPr>
              <a:t>贰</a:t>
            </a:r>
            <a:endParaRPr kumimoji="1" lang="zh-CN" altLang="en-US" sz="3600" b="1" spc="300" dirty="0">
              <a:solidFill>
                <a:srgbClr val="C00000"/>
              </a:solidFill>
              <a:latin typeface="汉仪放肆骄傲体简" panose="02010509060101010101" charset="-122"/>
              <a:ea typeface="汉仪放肆骄傲体简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4299" y="3180511"/>
            <a:ext cx="3116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 </a:t>
            </a:r>
            <a:r>
              <a:rPr kumimoji="1" 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功能模块</a:t>
            </a:r>
            <a:endParaRPr kumimoji="1" lang="zh-CN" sz="4800" spc="300" dirty="0">
              <a:solidFill>
                <a:srgbClr val="001B3E"/>
              </a:solidFill>
              <a:latin typeface="站酷快乐体" panose="02010600030101010101" charset="-128"/>
              <a:ea typeface="站酷快乐体" panose="02010600030101010101" charset="-128"/>
              <a:cs typeface="站酷快乐体" panose="02010600030101010101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strips dir="rd"/>
      </p:transition>
    </mc:Choice>
    <mc:Fallback>
      <p:transition spd="med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105" name="文本框 104"/>
          <p:cNvSpPr txBox="1"/>
          <p:nvPr/>
        </p:nvSpPr>
        <p:spPr>
          <a:xfrm>
            <a:off x="1426210" y="902335"/>
            <a:ext cx="983615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endParaRPr lang="zh-CN" altLang="en-US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en-US" alt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r>
              <a:rPr lang="en-US" alt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客房管理：可以对所有客房进行管理，包括增删改房间</a:t>
            </a:r>
            <a:r>
              <a:rPr lang="en-US" alt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及房间状态。</a:t>
            </a:r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r>
              <a:rPr lang="en-US" alt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</a:t>
            </a:r>
            <a:r>
              <a:rPr 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商品管理：可以对酒店销售的商品进行查询、新增、修改和删除。</a:t>
            </a:r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r>
              <a:rPr lang="en-US" alt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住宿管理：对于提前预订的客户，系统会根据团队或者个人来提前准备房间；对于没有预订的客户，系统会先安排房间然后对客户信息进行登记。</a:t>
            </a:r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r>
              <a:rPr lang="en-US" alt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顾客信息管理：可以将旅客或者团队的信息进行增删和修改，录入的客户方可进行住宿的预订。</a:t>
            </a:r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5" name="图片 24" descr="项目符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40" y="1602105"/>
            <a:ext cx="168910" cy="168910"/>
          </a:xfrm>
          <a:prstGeom prst="rect">
            <a:avLst/>
          </a:prstGeom>
        </p:spPr>
      </p:pic>
      <p:pic>
        <p:nvPicPr>
          <p:cNvPr id="2" name="图片 1" descr="项目符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" y="2531110"/>
            <a:ext cx="168910" cy="168910"/>
          </a:xfrm>
          <a:prstGeom prst="rect">
            <a:avLst/>
          </a:prstGeom>
        </p:spPr>
      </p:pic>
      <p:pic>
        <p:nvPicPr>
          <p:cNvPr id="3" name="图片 2" descr="项目符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40" y="3441700"/>
            <a:ext cx="168910" cy="168910"/>
          </a:xfrm>
          <a:prstGeom prst="rect">
            <a:avLst/>
          </a:prstGeom>
        </p:spPr>
      </p:pic>
      <p:pic>
        <p:nvPicPr>
          <p:cNvPr id="4" name="图片 3" descr="项目符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40" y="4616450"/>
            <a:ext cx="168910" cy="168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11" name="图片 10" descr="文本框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18" y="1352633"/>
            <a:ext cx="5882187" cy="3623087"/>
          </a:xfrm>
          <a:prstGeom prst="rect">
            <a:avLst/>
          </a:prstGeom>
        </p:spPr>
      </p:pic>
      <p:pic>
        <p:nvPicPr>
          <p:cNvPr id="10" name="图片 9" descr="项目序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41" y="1787210"/>
            <a:ext cx="999960" cy="9874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02239" y="1959039"/>
            <a:ext cx="680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spc="300" dirty="0">
                <a:solidFill>
                  <a:srgbClr val="C00000"/>
                </a:solidFill>
                <a:latin typeface="汉仪放肆骄傲体简" panose="02010509060101010101" charset="-122"/>
                <a:ea typeface="汉仪放肆骄傲体简" panose="02010509060101010101" charset="-122"/>
              </a:rPr>
              <a:t>叁</a:t>
            </a:r>
            <a:endParaRPr kumimoji="1" lang="zh-CN" altLang="en-US" sz="3600" b="1" spc="300" dirty="0">
              <a:solidFill>
                <a:srgbClr val="C00000"/>
              </a:solidFill>
              <a:latin typeface="汉仪放肆骄傲体简" panose="02010509060101010101" charset="-122"/>
              <a:ea typeface="汉仪放肆骄傲体简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4299" y="3180511"/>
            <a:ext cx="3116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 </a:t>
            </a:r>
            <a:r>
              <a:rPr kumimoji="1" 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代码展示</a:t>
            </a:r>
            <a:endParaRPr kumimoji="1" lang="zh-CN" sz="4800" spc="300" dirty="0">
              <a:solidFill>
                <a:srgbClr val="001B3E"/>
              </a:solidFill>
              <a:latin typeface="站酷快乐体" panose="02010600030101010101" charset="-128"/>
              <a:ea typeface="站酷快乐体" panose="02010600030101010101" charset="-128"/>
              <a:cs typeface="站酷快乐体" panose="02010600030101010101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7841615" y="301625"/>
            <a:ext cx="4023360" cy="5403215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25120" y="2456180"/>
            <a:ext cx="4226560" cy="421767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pic>
        <p:nvPicPr>
          <p:cNvPr id="59" name="图片 59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1625"/>
            <a:ext cx="7511415" cy="2153920"/>
          </a:xfrm>
          <a:prstGeom prst="rect">
            <a:avLst/>
          </a:prstGeom>
        </p:spPr>
      </p:pic>
      <p:pic>
        <p:nvPicPr>
          <p:cNvPr id="11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885" y="2456180"/>
            <a:ext cx="7590155" cy="4109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圆角右箭头 13"/>
          <p:cNvSpPr/>
          <p:nvPr/>
        </p:nvSpPr>
        <p:spPr>
          <a:xfrm rot="5400000">
            <a:off x="7927340" y="547370"/>
            <a:ext cx="457835" cy="62992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ECB019B1-382A-4266-B25C-5B523AA43C14-1" descr="wp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05" y="2138045"/>
            <a:ext cx="2835910" cy="4181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88325" y="1092200"/>
            <a:ext cx="1026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249285" y="1092200"/>
            <a:ext cx="1026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4680" y="6107430"/>
            <a:ext cx="762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B/S</a:t>
            </a:r>
            <a:r>
              <a:rPr lang="zh-CN" altLang="en-US" sz="1200" b="1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架构</a:t>
            </a:r>
            <a:endParaRPr lang="zh-CN" altLang="en-US" sz="1200" b="1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10478770" y="1980565"/>
            <a:ext cx="247015" cy="47498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41615" y="1092200"/>
            <a:ext cx="2027555" cy="368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</a:rPr>
              <a:t>登录界面核心代码</a:t>
            </a:r>
            <a:endParaRPr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64015" y="1611630"/>
            <a:ext cx="2471420" cy="3683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</a:rPr>
              <a:t>添加客户信息部分代码</a:t>
            </a:r>
            <a:endParaRPr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6"/>
          <a:srcRect l="12046" t="12275" r="12485" b="12498"/>
          <a:stretch>
            <a:fillRect/>
          </a:stretch>
        </p:blipFill>
        <p:spPr>
          <a:xfrm>
            <a:off x="11104880" y="0"/>
            <a:ext cx="1101090" cy="1098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 animBg="1"/>
      <p:bldP spid="10" grpId="0" animBg="1"/>
      <p:bldP spid="12" grpId="0" animBg="1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xMjQ4MzcyNDI4NTgiLAogICAiR3JvdXBJZCIgOiAiNjEyMDUyNjUwIiwKICAgIkltYWdlIiA6ICJpVkJPUncwS0dnb0FBQUFOU1VoRVVnQUFBUFVBQUFHSUNBWUFBQUNaZXFiT0FBQUFDWEJJV1hNQUFBc1RBQUFMRXdFQW1wd1lBQUFnQUVsRVFWUjRuTzNkZDNSVTFmNzM4ZmVaVkVJU2V1K2dSaXdvazBTS0tJUW1pRkpDRVh3b0tsYzZYbitpY2dWRVJCQ2tYQlNSSWxJVWhVc1g2UWFRamdnSlJYcVZIZ0tFRUpKTXB1N25qNWhqaGtrZ0lTRmwrTDdXeWxwejltbDdUdVl6ZTU4MkI0UVFRZ2doaEJCQ0NDR0VFRUlJSVlRUVFnZ2hoQkJDQ0NHRUVFSUlJWVFRUWdnaGhCQkNDQ0dFRUVJSUlZUVFRZ2doaEJCQ0NDR0VFRUlJSVlRUVFnZ2hoQkJDQ0NHRUVFSUlJWVFRUWdnaGhCQkNDQ0dFRUVJSUlZUVFRZ2doaEJCQ0NDR0VFRUlJSVlRUVFnZ2hoQ2lRdEx5dWdEdW9YYnYyYmszVG5zdnJlZ2huU3FuTisvYnRDOHZyZXVRMlExNVh3QjFJb1BNblRkTWE1WFVkOG9KblhsZkFuVVJHOXM3cktvaS9CUWZQeU9zcTVCbHBxWVZ3TXhKcUlkeU1oRm9JTnlPaEZzTE5TS2lGY0RNU2FpSGNqSVJhQ0Rjam9RYUNnNE1ySTFmWFpTZzUyVWEvZnF1NWZQbDJYbGRGWklKY2ZBSW9wYVlhamNhbmdXV2FwaTJOakl6Y0NUanl1bDQ1d1dLeFU2L2VkL2o3ZXp1Vkp5UlluTW9TRWl6ODhjZmJlSGk0ZnMvNytucnkrT01sbVRMbER6Ny92TWtEcjdQSUhnazFvSlRTTkUyckRMeXJsSHJYYURSR0s2V1dBMHVMRkNteVpmUG16YmE4cm1OMkdBd2FXN2E4cVEvYjdRNmVlMjZtVTltZFYyQ2w5MFdnbEtKWnN4LzA0WVFFQ3p0MjlNUmdrRTVPZmlLaFRsOVpUZFA2QW4zajQrTnZHSTNHRlFhRFlXbGNYTnpHVTZkT21mTzZjcm5CWXJHemJsM1hkRnZ1Vk1IQk0xQktJWHN1K1V1QkRuV2pSbzE4RXhNVGkyWjNPVGFiemZzdW8wc0FiemtjanJjQ0F3TnZHNDNHQ0dDVm41L2Z6OXUzYjcrWjNYWG5Cb2REMGJqeDl5N2w2WldKZ3E5QWh6bytQdjVQNEpIc0xrZlRNdDNTQkFEaFFIaFNVdEpzbzlHNEdGaWEzZlUvYUFhRHhxWk5QZlRoMU81MzJyS0grUVlJZDFPZ1E4M2ZnVlpLWGMzbWNvcHFtdVp6SC9PcHYvL3lMYnRkNGVYbGthVjVyTmFVWTRUTm1zMTdFRlVTRDFoQkR6VUErL2J0SzV1ZCtZMUc0eXFnVlNZbXZRV3MxRFJ0cWJlMzkvcGR1M2FaL3A1L1lYYlcveUNaelRZc0ZwdlRBYTVVNlpVQkpDWmE4UFB6Y21ySjAvUFJSeHV5MHNzUnVjUXRRcDFkZngvOXptajBEVTNUZm5ZNEhFc3RGc3ZHdzRjUFczS3pidGtWSDI4bUtLZ2tQLzNVWGk5TDdYNUhSSFRYeTlKMnZ5OWRpcWRzV2Y5N0xudk1tS1k1VzFtUkl5VFU2YnNDTEFlV0JnWUdiaTNJcDdRdVhZcW5Rb1hBTE0xejZGQU1UenhSNmdIVlNEeG9FbXBBMHpRRm5BZVdHZ3lHcFh2Mzd0MkZtMXg4c245L05FOCttYldBcmw5L2lzNmRuMzVBTlJJUG1vUWEwRFN0WDJSazVBWHkrVUd2ckxMWkhLeGVmWklwVTE1T2Q3eFNLVjN4bXpkTkdBd2FtcWF4WmN0ZlhMNmNRRmhZdFZ5dXJjZ3BFbW9nTWpMeWZGN1g0VUU0Y3VRYUZTc0dVcldxODZsOFRkTW9WTWdUaDhOQmd3YXpzTmtjTkdoUUJZTkJvMlJKUHo3NnFBRmVYbkpiUUVFbG9YWmp0V3FWWWNLRTVpN2xCb1BHOXUwOUFkaTE2MjFzTm9jZTRpZWZMSjJyZFJRNVQ3Nk8zZHlkMTIvZlNkT1FWdG5OeUg5VENEY2pvUmJDelVpb2hYQXpFbW9oM0l3Yy9jNUJjcWVUeUEra3BjNEJTcW5OZVYwSDRlcGgvYjlJUzUwRDNPVnhxVWFqVVFGRVJVWEpyVmNGbUxUVVFyZ1pDYlVRYmtaQ0xZU2JrVkFMNFdZazFFSzRHUW0xRUc1R1FpMkVtNUh6MVBtVVNubjBSWjZ0L2tFdCtHNi84Q2h5aHJUVVFyZ1pDYlVRYmtaQ25jK1pUQ2IrL1BOUGZmaXp6ejdqd0lFREFFUkdScko3OTI2WGVRNGZQa3phM3Z2dTNiczVkZXFVMHpSYnQyN0ZZckU0elhQcjFpMlhaVmtzRmhvMGFKRHArcTVmdng2YnpjYTFhOWU0ZVBGaXB1Y1RPVWRDbmM5dDJMQ0JLVk9tNk1PYk4yL0czei9saC9ZTEZ5N01tREZqR0RObURHYnpQdy9qbkR4NXN0TThGeTVjNE8yMzMrYjQ4ZU1BWEwxNmxTKysrSUtFaEFSOW1yVnIxekpnd0FDU2twTG8wcVdML3RlOWUzZE1KcE5UMmF4WnN6S3M3NUFoUXpDWlRDUW1Kako3OW15Ky92cnJITnNXSW5Qa1FGayt0M1RwVXJwM1QzbVNSblIwTkJhTGhXclZVbjYrOS9ISEgyZmV2SG5NbkRuVHFXWCsvUFBQZWUyMTE2aFpzeVpObXphbFE0Y09XQ3dXWW1OakFaZ3dZUUwvK2M5L0tGNjh1RDdQLy8zZi85RzdkMi8rOTcvL3NXREJBcjNjWXJGUXIxNDlwektBMDZkUDA2ZFBuM1RySEI0ZTdqVDh5eSsvQUJBUkVYRy9tMEZrUVlFK0V1bk9keFdsSHYwT0RnNm1jT0hDYUpxR3crRWdPVGtaUHorL2RPZXBVS0VDOCtmUEIrRDMzMzhuTURDUVFZTUdPVTBURXhORDZkTC8vR0xvM0xsektWT21EQUR4OGZINCsvdGpNQmpvMHFWTGFqMDRlZklranozMm1ENVBsU3BWR0R0MkxBQTJtdzFQejMvYWh1RGdZRFp2M2t4QVFFRGE5NkkvYzB1T2ZqOTQwbExuYzVHUmtmcnJUei85bFBMbHkvUDIyMi9mYzc2NmRlc0NLZDNxVkVvcFFrSkNuTW9BNXN5Wnc4cVZLeWxVcUJERGh3OW54SWdSZDEzMnVYUG5jRGdjMkd3MlhuLzlkU1pObWtTbFNwWDA4VnUzYnFWVnE1VG5EZTdmdjU5eDQ4WXhZOFlNcDZDTFBLWkV0dVRFTnJmWmJLcEpreVlxTWpMeXJ1dGFzbVNKQ2dzTFUwYWowV1djM1c1WElTRWhMdVdKaVlucSt2WHI2dm5ubjgveWUvdmhoeDlVcDA2ZGxObHNWa29wWlRRYVZidDI3WlRGWWxFblRweFFqUm8xVWxPbVRNbld0aEJaazZtdWtQd3pzdWQrdXB4M2J2T3RXN2Z5M252djRlM3Q3YlF2REhEanhnM2VmLzk5MnJmLzU4bVd3Y0hCUkVaRzBySmxTNzNNWnJNUkZ4ZEh5WklsOWJLU0pVc3liMTdLYzZnYk5HakE5dTNiQVdqZnZqMGVIcTdQdGJiWmJDeGJ0aXh0UGVuWHJ4OTkrL2FsVnExYUJBY0g4K1NUVDFLdFdqVzJiZHRHbHk1ZG5Ib1cwdjNPSjdMODlTMmM1TVEyNzlPbmo1bzhlYkpxMjdhdFNrNU8xc3RqWTJOVm8wYU4xT1hMbDUybVQ2K2xYcjkrdldyU3BJbUtqbzVPdDU1cFcrcjBXdlNNbG11MzIxVk1USXdhTkdpUU1ocU42dURCZzZwT25UcHEzTGh4T2JJdFJOYmsyMU5hUjQ4ZTVmVHAwMDVsZHJ1ZGxTdFg1dWg2Tm03Y3lEZmZmT05TSGg0ZWpzT1JQeDU4R1JVVnhhRkRoK2pldlR1dFc3Zlc2NnVVWXZUbzBiUnYzNTV5NWNyZGRSbkhqeC9ueXkrL3BHdlhydlR0MjVmMTY5ZmZkWHFIdytGMEdpdjFMNzNwRmk1Y1NJY09IU2hhTk9XWlhWV3JWdVhERHo5azFhcFZIRGx5NUQ3ZnRiaGZXVHBRVnE5ZVBmMGNhVVlTRWhMWXRXdVhQcHpaQ3hmR2pSdEgvZnIxOWVIdnZ2dU8rdlhyVTZOR0RiM01iRFl6WXNRSVhuMzFWYWQ1TjJ6WXdNU0pFNTNLa3BLUzlBL1pwVXVYcUZDaEFnQ1hMMTltejU0OVFFb292dnZ1T3o3NDRBT1grcHc3ZDQ2TUdwWjY5ZW81SFVGT3UveFVNVEV4VHR2aGZsbXRWcjc0NGd0NjllcEZrU0pGNk42OU8zMzY5R0htekpsY3YzNmR4TVJFK3ZidDZ6UlAyaStqMDZkUHMzanhZcUtpb2hnMWFoUkdvNUZYWDMyVmp6NzZpTDE3OXpKMDZGQ25lVStjT0tHZitycVhQWHYyTUdIQ0JKUlNUSjQ4bVdlZWVZYmx5NWNES1YrS2x5NWRvbmZ2M293WU1ZSW1UWnBrYzB1SUhKWGFkYXBidDI2NlhiSzBNalBOdmRqdGRoVVdGcVl1WExqZ1ZKNlltSmh1OXkvVml5KyttTzdydE4zS3RPVXJWNjVVUTRZTVVYYTdYWjA5ZTFhRmhZWHBmMGFqMFdrNExDeE1uKy9POTVqZWUwNWJscDF0L3NVWFg2ZzMzbmhEV2ExV2ZYbVJrWkVxTkRSVTFhMWJWeDA1Y3NScHZUZHUzRkI5K3ZSUjdkcTFVK1BHalZOZmZQR0YyckJoZzdMYjdVN1QyV3cydFgzN2RuM1lZckdva0pBUVZiZHVYYlZ1M2JwN2RyK1BIajJxNnRTcG83Nzk5bHVudWhtTlJoVWZINjhQejVrelI0V0VoS2doUTRiYzk3WVFXWlBsVTFwM1hsandJQnc4ZUpEYnQyL1R1WE5uSU9VQ2lDRkRodEM4dWVzVEhPK21VNmRPUUVvTG4vbzZLU2tKZ0xpNE9PYk1tY08zMzM3THZIbnpPSExrQ0pzMmJkTG5EUTRPSmlJaUl0MkRSV21YRFNtdGFkcmhuTEo4K1hKKysrMDM1czZkUzN4OFBGdTNibVhObWpWRVIwY3pjdVJJa3BPVGVmZmRkd2tLQ3FKNTgrYUVob2F5Yjk4K3FsYXR5cFFwVTVnN2R5NnJWNi9tMTE5L1pmejQ4ZnE1WXFVVWRyc2R1OTNPSTQ4OHdyUnAwNGlLaWdKZzhPREJ2UFRTU3d3Yk5reXZoOFZpd1dBd0VCMGRqWmVYRjVCeTRjdWlSWXVvWExreXljbkpXQ3dXTGwrK2pLWnArUGo0NlBPKzhjWWJQUHZzcyt6WXNTUEh0NC9JaHJ1MVNIZHJvZTdYbURGajFOU3BVL1hoQVFNR3FLMWJ0K290OVlnUkk5U2ZmLzdwTWw5V1d1cDU4K2FwQmcwYXFEWnQycWhHalJxNUhEd3lHbzNLWnJPbFc3L2NhcW5QbnordnpwNDlxNDRmUDY3cTE2K3ZCZzRjcURaczJPQlVMNVBKcEJZc1dLRGF0Mit2cGsrZnJ1eDJ1MHVyckpSU1ZxdFZtYzFtbFp5Y3JFd21rektiemNwaXNlalRta3dtdFd2WExuMzZ0QzMxeG8wYlZjdVdMZFdycjc2cUprK2U3TExzdlh2M0txUFJxRUpEUTlXb1VhUFMzV2JaMlJZaWE3TGNVamR1M0RqVDAyYTBQMjB5bVNoVXFKQkxlZHUyYmVuWHJ4OXIxNjZsWGJ0MmV2bVpNMmVjOXEzcjFhdkh3SUVEZWZQTk4rbmV2VHNIRHg1azhPREJKQ1ltMHJKbFM2ZFROaGxwMzc0OWJkcTA0VC8vK1EvZHVuV2pUSmt5THUrdFdiTm0rdXR2dnZtR21qVnI2c050MnJUUlgxdXRWcWZobkpMMmdvNU5telk1dFlDcGZIMTk2ZHk1czk2cnlVamFxNzdTNCt2cnExK3dBdWpISFNEbGYzNjMvM3R3Y0RCNzl1eEIwelRrakZVQmtmb3QyN2R2WC8wYnQxdTNidW0rVGp0TnFzVEVSS2RobzlHb2J0NjhxWlJTS2lrcHlXbmNuRGx6VkpjdVhWVEhqaDJWVWtwZHVIQkJ0V3JWU2w5TzZqN2QyYk5uVlpzMmJaeGFqanRiNnRhdFc2dldyVnVyNE9CZy9YWGFGbWpSb2tYcTMvLys5MTFibHZTODl0cHJUc1BwdGRScHA4bk9ObmMzT2YzWkZLNHkzVkx2M2J0WHYvUVA0T1RKayttK2Z1bWxsMWkrZkxsVFMvdnV1KzhTSGg1T2l4WXRuSllaRXhORGp4NDltREpsaXQ0U0Z5NWNtQ0ZEaGpCeTVFaU9Iei9PNXMyYjB6MXlXclZxVlg3NDRRZHUzNzZkYm4wN2QrNnNIeFZ1MEtBQksxYXNBR0RhdEdsQVN1cy9jZUpFYXRldVRmZnUzZkh6ODJQNjlPbE9GMnVrdFhidFdpNWN1TUJiYjcwRk9MZmlGb3ZGYVRoVnMyYk43dnNtaHJ5NFNNT2RyNlYvbUdRNjFFOCsrU1JqeDQ2bFRKa3loSVNFcER2TnFWT24rUHJycjVrOWU3WmU5dlBQUHdNcFliOVQ2ZEtsK2ZlLy84MkFBUU9ZTTJjT1pjdVdwV1BIamdCMDdOaVJiNzc1aHFOSGoyWjRxMTlnWUNDQmdZSHBqcnZ6Tk0rZDVmNysvblR0MnBYcTFhdFR2WHAxcWxTcEFxUjgwYVM5M2hvZ05EUVVTT2tPcHczcHI3Lyt5dEtsUzdsOSt6WlBQUEVFanozMkdQMzc5MDkzdmZsTnJWcTFLbnA2ZWc1TGI1elJhSnllZHRobXM0MDZlUENnM0J4ZFFHVDY0cE5DaFFveGVQQmdoZzRkaXNsa2NobnZjRGdZTW1RSTc3Ly9QcFVyVndaU3p0L09uRG1URVNOR1pMaXYxYUpGQzFxMGFNRzc3NzZySDVtR2xIM1d3NGNQOC9UVFQrdkx5d3lIdzhHVksxZG8yYktsL3BlY25PdzB2SExsU2txWExzMkFBUU40K2VXWHFWNjlPaWRPbk1qME9nQVdMVnJFckZtekdEdDJMSnFtTVhic1dBNGNPTURnd1lQVC9iR0IvQ1lvS09pS1Vxb3QwRHZOWHlxOVRDblZOaWdvNkVwZTFGSGNueXdkS0FzTkRXWCsvUG5wSHVReUdBeDg5OTEzVGkzbitQSGpHVHg0TU9YTGx5Y3BLUWxmWDErdVhyMnFUNTlxNE1DQlhMeDRrZjM3OTFPL2ZuMnNWaXNUSjA0a0lDQ0FZOGVPTVdqUUlGcTJiS2xmNEpINml4ME9od09MeGNMRml4ZFpzV0lGRm91RnQ5NTZpMGNmZmRUcFRxUUdEUnE0M0psMDVzd1pmdnZ0TnlJakl6bDQ4Q0NQUHZvb2MrYk11ZWMydUhyMUt1UEdqZVA2OWV0TW16YU5Zc1dLQVNsZmVsT25UbVhTcEVtMGFkT0c4UEJ3V3Jac3lhT1BQcHJaelp1ckZpOWViQThPRGw2dWxFci9wdWgvTEZ1OGVMRTlWeW9sY2tTbWIraTQ4K2puclZ1M0tGS2tpTXZyVklNSEQ2Wmh3NGI0K3ZvQzhPOS8vMXUvV2FCT25UcE1uVG8xM1hVZE8zYU00Y09IVTZwVUtjYU1HWU9YbHhlclY2OW0rL2J0bkQxN2x0allXRXdtazM2UDduUFBQY2Z3NGNPNWRPa1NUenp4QklVS0ZXTGt5Skg4OGNjZitqS2pvNk1wVzdhczAzb0dEUnJFM3IxN2VlNjU1NmhkdTdiK1pSUWNIT3gwdFJqODB5VS9jK1lNM2JwMW8xMjdkcnp6emp0NGUzc0RLVWZqMDE0OWR2andZV2JPbk1teFk4ZFl0MjVkdnIySm9YYnQyazAxVGJ2clRyOVNxdW0rZmZzMjVsYWRSUGJsMmwxYXljbkptTTFtUEQwOUtWeTRjSWJUSlNZbTh2dnZ2OS96c2tLVjVzYjduTFI3OTI3cTFLbmpWTFpueng1OXZ6cTlTMExidEdtakg0aEx5Mkt4NE8zdG5XOURIUndjN09Wd09LSTFUU3Vld1NRM0FnTUR5Mjdldk5tV3F4VVQyU0szWHVhQy9CcHFBS1BST0J0NE00UFJzNk9pb25ybVpuMUU5dVhidTdSRTd0QTBiV2xHNHd3R1E0YmpSUDZWcVFObCtiV2xrZk9xMlhmcjFxME5nWUdCOGNDZDV3Ymo0K0xpWkYrNkFKS1craUYzNnRRcHMxSnFWVHFqVnA0NmRjcWNUcm5JNXlUVUlxTXV1SFM5Q3lnSnRVRFR0SFZBVXBxaUpFM1Q3djdUS0NMZmtsQUxJaU1qa3dEOTZoeE4wOWI4WFNZS0lBbTFBRUFwcFhlM0hRNkhkTDBMTUFtMUFNRGIyM3QxNm1zL1A3L1ZkNXRXNUc4U2FnSEE3dDI3NDRGVndNb2RPM2FrZnorcktCRGtzVHNpcmFXYXBzblZnd1djaFBvKzFhNWRlN2VtYWMvbGRUMXltbElLbzlFNE42L3JrZE9VVXB2Mzdkc1hsdGYxeUEzUy9iNVA3aGhvZDZacFdxTzhya051a1pZNm15SWplOTk3SXBHbmdvTm41SFVWY3BXMDFFSzRHUW0xRUc1R1FpMkVtNUZRQytGbUpOUkN1QmtKdFJCdVJrSXRoSnVSVUF2aFppVFVRcmdaQ2JVUWJrWkNMWVNia1ZBTDRXWWsxRUs0R1FtMUVHNUdRaTBlYXJWcjE2NlMxM1hJYVhJL3RjaVNjK2ZpcUZ5NUtQbnpRVXlaWXpRYUgxRkt0UWZDLy82eGl3TDhibHhKcUI5Q1RacDhqNzkveXJPMXJWWUhhOWI4UCtyVis0NFNKZnowYWE1Y3VjMk9IVDN4OWYzbkk1S1FZT0d0dDFidzhjY05hZFNvNmozWDA2REJMQjU3ckNRQWNYRW1GaTNxeEFzdnpLWm16VklBSEQxNmpTMWIzc1RiMnlNSDMxM0dnb09EaC84ZDVscjU5UEZ3T1VKQ25ZKzFiUGtqNDhZMUl6THlDbHUzbm1QMjdEWTBidnc5MDZhOWdvK1BCKzNiTDZSNDhVTDY5RVpqT2I3NG9obC8vUlduajFOS1VicDBZVWFPYk13amo2UThodHJoVUt4WTBRV0F4bzIvQjhEZjM1dFZxMTRId0c1MzhQenpzNXdDRFRCcDBpN2k0cEtaT1RPUzc3NkxBaUErM3N6bHkvRk1uLzRxSVNIbG5hWXZYdHlQMmJQYkFOQ3AweUk4UEF5VUxsMVlMM3ZsbGZrUExOQktLWTRmdjhIR2pXZlNsbjM2UUZhV3owaW84N0Z5NVFLNGNjUEVwVXZ4WExseUc3dmRRWHg4TXVYTEIzRGpSaExlM2g1RVJIUlBkOTYwNDM3ODhTQ2ZmYmFGNzc5dmQ4OTFPaHlLWThldVU3ejRQNjIyVWpCMTZoK2NQbjJUaGcycjhzZ2p4ZW5YTDVUa1pCdTllNi9rbFZjZWN3azBRTW1TZnZUb3NSeUFLbFdLWXJYYUtWclVsKzdkbDZOcFVLSkVJV3cyQjU2ZU9YTm94K0ZRSEQ0Y3c0WU5aL2p0dDcrNGRDaytSNVpiMExoRnFFTkRROHNhREFabE1wbVVoNGVITWhnTUNzRER3ME41ZUhpb2hJUUU1ZUhob1pkNWVub3FUMDlQRlJjWHA1ZDVlWGtwYjI5djVlUGpvd0F1WHJ5b2ZIeDhsSyt2cndvSUNGQUFwVXFWVW9zWEwxWkFydnlNYnZueUFWeS9uc1RseTdjcFZxd1EwZEdKRkM3c1RVQ0FOemR1WlA2cE9IWHFWR0RHakwzNnNNM200SlZYNXFjNzdROC9IR0RWcWhQMDZ4ZXFseDA0RU0zKy9kRjg5VlVMUEQwTjlPcTFFb2RERVJsNW1aQ1E4dlRxRmV5eUhLdlZ3WGZmdGNaZ1NPbm1IajE2alRadEZyQnk1ZXRFUkp3bUtjbEtlUGdUV0szMlRMK1A5RGdjaXYzN285bTQ4UXliTnAwbEppWXh5OHN3R28zVHMxVUpWeWFIdy9IcC92Mzc0M0o0dVpuaUZxRzIyKzFYN0hZN25wNHBiMGVwbE16WmJEWnNOaHRlWGw3NnRFb3ByRllyVnFzVkh4OGZwM0t6Mll6Wm5QTDAxc0RBUUwwOFBqN2xHejgrUGg2ajBRZ1FuUXR2UzIrUlRTWWJqejFXZ2tPSHJsSytmRUNXbHFFVWJOaHdSdCtQaFpSV1BMV3JuZHI5dGxydFRrR2ZQbjB2VnF1ZGR1MXE4dXl6WlprNXN6Vkt3WWtUMXdrS0tzbVBQeDZnZlBrQVhueXhLZzZIMHNPYjZ1T1BOM0g1Y2p5cCs2N256OThpSWNGQ2l4YnpxRkFoWmR1dVdIRU1tODNCL1BrZHNyNXgwa2pkUGM3R2ZuS08vM3Frd1dDd0FoL205SEl6bzBDSFd0TzBGUTZIbzY2Vzh0OU0rNGRTU3J1am5EdW15VTZaNHdHK0xWMzU4Z0VjT2hTRGg0ZEd4WXFCL1BsbmpGT29MUlk3elpyOW9BOFBIRmlIMXEyRG5NYVpURlkwVGVQSEg4UHZ1aTR2THcvYXRBbkNZckhUdi85ekRCcTBuakpsL0xsMDZUWUxGdnpKaFF1M09ITGtHdVhLK2ZQMDAyVVlOYW9KaFFwNTh2MzMrOW0zN3dxbFN2bFJyRmdoUHYrOENTVksrREYyYkZNc0ZqdkhqbDFuM2JwVEZDcmt4ZENoTHpCKy9BNUtsUEFqTEt3YWxTc1hJVERRaCtSa204ditlMllaREJxMWE1ZWpkdTF5REJwVW55bFQvdURZc1d1Y09CSEx6WnVtVEMxREtkWDN2bGFlRGszVHB2Mjl6QXM1dGN5c0t0Q2hqb3lNYkp0WDZ6WWFqUSs4QzE2dVhBQkxsaHloU3BVaVZLZ1F3TFp0NTNqNjZUTDYrTXpzVTF1dERxWk4yOE1YWCt4ZzZ0UldKQ1ZadVgzYlFwczJDMXptcVYrL01tUEhicU5mditjNGZQZ2FuMzVhaHNLRnZTbGExSmNubmlqRnh4ODNwR1JKUDM3KytSZ2JONTVoekppbVBQOThaYXhXQnlkTzNDQXVMcGtTSmZ5NGRpMlJIajEreHQvZm0yZWZMVXRZV0ZVKy9QQjVBTDc2Nm1WMjdqelA1czEvY2VwVUxGZXZKakJuVGx0OGZmMnp2YjBNQm8xMzNxa0RwUFN3VHB5SVplUEdNOHlhRlhYWCtmYnQyNWRqM1crajBmZ3NLUzIvTmFlV21WVUZPdFR1cm54NWY0NGV2VWI5K3BXb1VDR1FRNGRpZU9tbFI3SzBEQzh2QXkrLy9DaExsaHdCVWs1VlBmWllDYjNsVHUxK0F6ejVaQ2tTRWl3c1hIaUlhdFdLNnFlOS92VXZJMjNiL284ZmZ6eUF3V0RnMHFWNENoWHlvbXZYWlFERXhpWVJFbEtCa1NOVEhvQlJxbFJoVnE3c3dxdXZ6dWZJa1dzY09YS05hZFAyOE1NUDRiUnE5YU4rRU83cTFRUldyLzUvRCtRSXVLWnBCQVdWSUNpb2hCNXFUZE5TVDJrOWsrTXJ6RWNrMVBsWTJiSUJHQXdhRlNvRVVMRml5bjdvL2V4VGI5eDRoa3FWVXVZL2RDaUc2dFdMWlRoOWp4N1BNbXJVRmo3OTFQa0pOVC8vM0JtQXBDUXI3ZHN2NU1zdlcvRFlZeVVBK1BiYlNHN2RTbmFhM3NQRGdLZW5oLzdsMGJIaklnQUNBbnowc2xkZW1ZK1hWKzZjb3dhSWpJejhEUGdzT0RpNGhsS3F2VktxdlRzK2FVVkNuWTk1ZVJrb1dkS1BpaFVES1Y2OEVJVUtlVkt1WE1iNzFKNmVCdGF1N2VvMHptS3hVNlZLVVlZTmV4R0E5ZXRQMDZKRlNtdWZtR2pCd3lQbGtFSEtBVVFIVzdiOHhlT1BsMkx1M1AwODlWUnBxbFFwcWkvLzFxMWtoZzNiUkhCd2VUM1FBRGR1SkRuVksrMzBxYWUwVW85aHhjUWs2bVhYcnlmbXlaVnBrWkdScDRGeHdEaTVURlRrdXRTUUFtemYzbE4vWGJWcTBRd2YrWlBST0xQWlJsS1NsYkN3YXZ6MVZ4eWRPaTJtWGJ2SGdaUlRVS05HYlNFdzBJY0pFNXF6YnQwcGhnN2R4Snc1YmRteDR6eTdkbDBnSXVJTVRacFU0LzMzNndPd2J0MHB0bTA3eDlhdDU1Z3dvYm5MK2dvWDl0YlBqWWVIL3crQUVpWDg5TEpYWHBtZm8rZXA3OGUrZmZ2TzVkbktIeEQzdlZidUFVczlVRmFRbjZVVkgyOG1NRERsdE43QmcxZXBYTGtJUll2NjZ1TlRUMVV0V25TWTJGZ1Q3ZG85VHBreS94elFPbjA2bG4zN29na0tLdUYwQU8rZjhUZXBVU09scTMvbHltM0tsUXNnT2pxQnNtVlRsbkhtekUycVZpM3Fjam9zcDZVK1N5c3FLdXFCZjk3L1B1ZmRXeW5WTnljUHdHV0Z0TlFQc2RSQUE5U3E1UnJLMUxCMTZ2Umt1dlBYcUZHY0dqV0taN2o4MUVBRGV2YzhOZERBWGZmdHhmMlRXeStGY0RNU2FpSGNqSVJhQ0Rjam9SYkN6VWlvaFhBekVtb2gzSXlFV2dnM0k2RVd3czFJcUlWd014SnFJZHlNaEZvSU55T2hGc0xOU0tpRmNETnlsMVkycGQ3V0owUitJUzMxZlZKS2JjN3JPb2pNZTVqK1g5SlMzNmQ5Ky9hRjNYdXFnaVgxaHg5eTQ4Y0V4SU1qTGJVUWJrWkNMWVNia1ZBTDRXWWsxRUs0R1FtMUVHNUdRaTJFbTVGUUMrRm1KTlJDdUJrSnRSQnVSa0l0aEp1UlVBdmhaaVRVUXJnWkNiVVFia1pDTFlTYmtWQUw0V2JrZnVvQ1FpbWxjbk4xdWJVaVRkUGszdTBjSmkyMUVHNUd2aVVMaUZ4dXFYTk5icmJVRDhzMmxKYTZnREdaVFB6NTU1LzY4R2VmZmNhQkF3Y0FpSXlNWlBmdTNTN3pIRDU4bUxTZjU5MjdkM1BxMUNtbmFiWnUzWXJGWW5HYTU5YXRXeTdMc2xnc05HalFJTlAxWGI5K1BUYWJqV3ZYcm5IeDRzVk16eWZ1bjRTNmdObXdZUU5UcGt6Umh6ZHYzb3kvdno4QWhRc1hac3lZTVl3Wk13YXoyYXhQTTNueVpLZDVMbHk0d050dnY4M3g0OGNCdUhyMUtsOTg4UVVKQ1FuNk5HdlhybVhBZ0FFa0pTWFJwVXNYL2E5NzkrNllUQ2Fuc2xtelptVlkzeUZEaG1BeW1VaE1UR1QyN05sOC9mWFhPYll0aENqUTFOOTY5T2loTm03Y3FKUlM2c3FWSzZwQmd3YkticmVuamxieDhmRnE0c1NKeW1ReTZXWFhyMTlYVFpvMFVSRVJFWHJaVHovOXBIYnUzS21VVXVyOTk5OVhXN2R1VlduWmJEYlZzMmRQTld2V0xLZHlzOW1zakVhanV0T3BVNmRVMDZaTlhmNk1SbU82NVUyYk5sVzUzUjFPcmV1ZVBYdFVURXlNeTN1dzIrM3E5dTNiNnZ6NTgycmZ2bjFxMWFwVjZ2VHAweTdUWmRhaFE0ZFVYRnljUzduWmJGYlBQLzk4cHBlemJ0MDZaYlZhVlV4TWpMcHc0WUxMK0R2ZnAreFRGeENwLzd6ZzRHQUtGeTZNcG1rNEhBNlNrNVB4OC9OTGQ1NEtGU293Zi81OEFINy8vWGNDQXdNWk5HaVEwelF4TVRHVUxsMWFINTQ3ZHk1bHlwUUJJRDQrSG45L2Z3d0dBMTI2ZEVtdEJ5ZFBudVN4eHg3VDU2bFNwUXBqeDQ0RndHYXo0ZW41ejBtVjRPQmdObS9lVEVCQVFOcjNRdXB1WUY3c1UwK2RPcFdEQnc4eWJkbzBORTBqTEN3TUx5OHZQRDA5OGZYMXhkL2ZuMkxGaWxHOGVIRWFOMjVNblRwMXFGZXZudDRqdXB1RWhBVDkvVTZZTUlFREJ3NHdZOFlNZXZic21iWWVMdHV3YWRPbVR0T2tsYm9OYjl5NHdROC8vRUN4WXNVWU9IQ2dQdjdPYlNpaExpRFMrMGIrOU5OUEtWKytQRysvL2ZiOUxwT1FrQkFpSXlPZHl1Zk1tY1BLbFNzcFZLZ1F3NGNQWjhTSUVVN3ozUG1CQlBqcHA1K3cyV3k4L3ZyclRKbzBpVXFWS2dFcEg4aVJJMGZTcWxVckFQYnYzOCs0Y2VPWU1XTUdBUUVCZVJKcWk4VkM1ODZkNmRTcEU1MDdkNlpCZ3daczM3NDl3L2tzRmd2MTZ0VmoxNjVkZUh0NzMzVWRhYi9FN0hZN3ZYdjNwbjc5K3J6MTFsc3V5N3R6dTU4K2ZabytmZnE0TERNMk5wYml4WXVudTc2SWlBZzVMVmhRM2RubHN0bHNxa21USmlveU12S3VYYmNsUzVhb3NMQ3dkTHZNZHJ0ZGhZU0V1SlFuSmlhcTY5ZXZaNm1MbU9xSEgzNVFuVHAxVW1heldTbWxsTkZvVk8zYXRWTVdpNGc2QS9BQUFDQUFTVVJCVkVXZE9IRkNOV3JVU0UyWk1rV2ZQcSsyWVZSVWxEcHg0b1JTU3QzemZhYnVjcVMrcDdzeEdvMHFQajVlSDc1MTY1YStlOVM1YzJmVnVYTm45ZHBycnltajBhZ1BkKzdjV1EwZVBGaWZ4MnExM25XWlNpbmxjRGd5M0laeThVa0J0V1BIRHVMaTRoZ3dZSURMdC9pTkd6ZDQvLzMzYWQrK3ZmNFhIQndNUU11V0xmWHBiRGFiUzFuSmtpV1pOMitlUzVlK2ZmdjJlSGg0dU5URFpyT3hiTmt5ZmJocjE2N3MzTG1UWThlT1VhdFdMUUQ4L2YwWk5Xb1UyN1p0NC9YWFg3L3Zua1ZPcWwyN05wRFM4MGhPVG5iYUJxbGlZbUpZdTNZdFJZc1dkU29QRGc1MjJtV0ppWW5KVW04blBlZk9uY1BoY0tUYjI0R1VzeE1aOVhaRUFYVm5pOUNuVHg4MWVmSmsxYlp0VzVXY25LeVh4OGJHcWthTkdxbkxseSs3Zk52ZmFmMzY5YXBKa3lZcU9qbzYzVlluYlF1V1hvdWUwWEx0ZHJ1S2lZbFJnd1lOVWthalVSMDhlRkRWcVZOSGpSczN6bVhhM042RzMzMzNuWHJ4eFJkVjNicDFsVklwQnhhYk5tMnFMbDY4cUJJVEUvVjZSVVZGcVhidDJpbUh3K0hTVXQrNUxkSU9wN2FxZWRuYmtaYTZBSXFLaXVMUW9VT01IVHNXZjM5L3Z2bm1HOTU3N3oyVVVvd2VQWnIyN2R0VHJseTV1eTdqK1BIamZQbmxsM1R0MnBXK2ZmdlN1M2R2WG5ycHBReW5kemdjK3NHeXUzRTRIQ3hjdUpEcDA2ZlRyRmt6QUtwV3JjcUhIMzdJVjE5OVJhdFdyWGppaVNleTlvWnpVTStlUGVuWnN5ZjE2dFVENE5LbFM1UW9VWUk5ZS9Zd2I5NDhoZzBieGhOUFBNR1lNV040NTUxM3VOL2RWVDgvdnp6cjdVaW9DeGlyMWNvWFgzeEJyMTY5S0ZLa0NOMjdkNmRQbno3TW5EbVQ2OWV2azVpWVNOKytmWjNtY1RnYyt1dlRwMCt6ZVBGaW9xS2lHRFZxRkVhamtWZGZmWldQUHZxSXZYdjNNblRvVUtkNVQ1dzRRV3hzYkticXRtZlBIaVpNbUlCU2lzbVRKL1BNTTgrd2ZQbHlBTUxEdzdsMDZSSzllL2RteElnUk5HblNKSnRiSW1mczNidVhwNTkrbXJadDIxS3paazJHRGgyS3BtbUVoSVRRcUZHakhGM1grZlBuMmJObmowdDU2cTVSS2szVCtPYWJiL1RkS0lBUFB2aUF0OTkrbS9idDI5OXo5MFZDWGNCTW1qUUpQejgvdmRYMDhQQ2diOSsrOU9uVEJ3OFBEMmJQbnUzVUdzVEd4akowNkZDcVZLbkMrUEhqVVVvUkdocktoeDkraU1HUWN1MVJpUklsbURadEdyLy8vcnMrbjlWcXhXdzIwNk5IRDBhTUdJSEJZR0RCZ2dVdTlVbjlRQjQ3ZG95QkF3ZlNzMmRQM256elRhZlRXcWtHRGh4SVFFQUEvL25QZjJqZXZEbWpSNC9PMFcyVFZSYUxoU1ZMbHZEcHA1L3F3d2FEQVY5Zlh3NGRPc1NGQ3hlYzltdFRPUndPcDMzd3RGK2FkNU5idlIwSmRRR3lmUGx5ZnZ2dE4rYk9uVXQ4ZkR4YnQyNWx6Wm8xUkVkSE0zTGtTSktUazNuMzNYY0pDZ3FpZWZQbWhJYUdzbS9mUHFwV3JjcVVLVk9ZTzNjdXExZXY1dGRmZjJYOCtQRjYxMUlwaGQxdXgyNjM4OGdqanpCdDJqU2lvcUlBR0R4NE1DKzk5QkxEaGczVDY1SDY0WStPanNiTHl3dUF4eDkvbkVXTEZsRzVjbVdTazVPeFdDeGN2bndaVGRQdzhmSFI1MzNqalRkNDl0bG4yYkZqUnk1dU9XZXBsOFB1MmJPSG9LQWdQRDA5K2ZEREQvbnJyNy80NElNUENBME5aZEdpUmJ6eHhodDgvdm5uK2tHMVZEMTY5T0NkZDk3Umh5ZFBubnpYOWJsN2IwZmNKNldVT24vK3ZEcDc5cXc2ZnZ5NHFsKy92aG80Y0tEYXNHR0RzdGxzK2tFVGs4bWtGaXhZb05xM2I2K21UNSt1N0hhNzB4Vm5xYXhXcXpLYnpTbzVPVm1aVENabE5wdVZ4V0xScHpXWlRHclhybDNwSGd6YXVIR2phdG15cFhyMTFWZlY1TW1UWFphOWQrOWVaVFFhVldob3FCbzFhdFJkRHdybDlqYU1qWTFWYjd6eGh1clFvWU9hTUdHQ2lvbUpVYi85OXB0YXYzNjl5M1k2Y09DQXVubno1bjJmMHJKWUxDb2tKRVRWclZ0WHJWdTM3cDRIRzQ4ZVBhcnExS21qdnYzMlc2ZlRXbmVlMHBvelo0NEtDUWxSUTRZTVNYY2J5a25yQXVMT2Y1N1piSFpxQWZNYmg4T0JwbW4zUE5DVTJ4ZWZ6SjgvbjlqWVdIcjE2c1dNR1RPSWlJZ2dPVGtaZzhHZy82V2VXckxaYkpRdFc1YTVjK2RTcjE2OURDOEFTU3MyTmxhLytHVDM3dDBNR0RDQW9VT0gwclp0VzBKRFEvVjk2clM5blE0ZE91aTdQdWZQbjlkN093NkhnOHVYTDlPNWMyZDI3dHpwZE9ITC92MzcyYkZqQi8zNzk1ZUxUd3FxZXpZUkJWUnViOE83dGJZMm04MnA5NUtVbEtUTVpyT3lXcTFxK1BEaExoZUZwR2Y0OE9INmRmZDUxZHVSaEF1ZDBXaFVBRkZSVVc3NXVjanRMNUhzdXQvZWpod29FeUtmU2owN2tWVVNhdkhReUkxOVQ2UFJPQjNvclpUcXUyL2Z2dWtQZW4zcGtSOUpFTUxOU0tpRmNETVNhaUhjaklSYUNEY2pvUmJDelVpb2hYQXpja3JySVZXclZxMktucDZldzlJYjkvZHBHWjNOWmh0MThPQkIrZEh1QWtKQy9aQUtDZ3E2Y3VyVXFiYWFwcFZKWjNUdjFCZEtxYXRCUVVIOUR4NDhtSXUxRTlraDNlK0gxT0xGaSswR2cyRjVKaVpkdG5qeFl2c0RyNURJTVJMcWg1akQ0VmlhaWNreU00M0lSeVRVRHpHRHdiQkZLWFczdS9kdkZDbFNaRXV1VlVqa0NBbjFReXd5TXRLcWFkcUt1MHl5WXZQbXpiWmNxNURJRVJMcWg1eW1hUmwycncwR2czUzlDeUFKOVVQdTFxMWJHNEQ0ZEViRng4WEZiY3p0K29qc2sxQS81RTZkT21WV1NxMUtaOVRLVTZkT21kTXBGL21jaEZwazFBV1hybmNCSmFFV2FKcTJEa2hLVTVTa2FkcjZ2S3FQeUI0SnRTQXlNaklKV0pzNnJHbmFtci9MUkFFa29SWUFLS1gwN25ZbUwwb1IrWlNFV2dEZzdlMjlPdlcxbjUvZjZydE5LL0kzQ2JVQVlQZnUzZkhBS21EbGpoMDdidWQxZmNUOWs3dTBSRnBMTlUwclVMK05MVnhKcUhOQTdkcTFkMnVhOWx4ZTF5TW5LS1V3R28xejg3b2VPVUVwdFhuZnZuMWhlVjJQM0NiZDd4emdMb0YyTjVxbU5jcnJPdVFGYWFselVHUms3M3RQSkhKRmNQQ012SzVDbnBHV1dnZzNJNkVXd3MxSXFJVndNeEpxSWR5TWhGb0lOeU9oRnNMTlNLaUZjRE1TYWlIY2pJUmFDRGNqb1JiQ3pVaW9oWEF6RW1vaDNJeUVXZ2czSTZFV3dzMUlxUE9oNU9TQysvZ3FxOVdCd3lFL25wS1hKTlI1NE9yVlJDNWRTdmtac0lZTjV3QncrblFzMTY4bmtaUmtwVkdqT1ZnczZUOFNldnYyODlsYTk4V0w4YXhhZGVLdTB5UW1Xcmg5TytVdk1kR1NwZVZQbWJLYlNaTjJaYWVLSXB2a1J4THl3TFp0NTRpSU9NMk1HYThDb0JTTUhyMk4vdjFEc2RrVWxTc1h3ZHZiSTkxNWh3N2R5Sll0YnhJZXZoQ0hRMkV3YUM3VHhNVWxzMmxUajNUbjkvTHlZTXFVUHdnS0tzR2pqNVpJZDVyV3JSZFFwVXBSQUM1Y3VFVkVSSGVDZzJkUXJseUEwM1EzYmlTeGE5ZS85T0VkT3k0d2YvNmZsQ25qeis3ZEY5TmQ5cXhaYlFrSThBYkFibmRRdi80c3FsY3ZCc0JmZjhXeGE5ZS9hTjU4SGlWS0ZOTG5PWGZ1Rmp0MzlreDNlY0tWaERvUGhJZlhaUFBtdjdoeUphVzFQbklraG1yVmloSWNYSjZKRTNkU3ExYlpUQzFuN3R5MkZDM3E2MUxldVBIMyt1dmc0QmtVS2VJNlRlL2Vyby9QV3JldUs5N2VIaGdNR3JObnR3R2dXYk1mQVBEMjltRFZxdGYxYVMwV082MWEvYVFQUjBWZFlkU29MVFJvVUptS0ZRUDV2LytycDMvaFhMb1V6MGNmYmVEcHA4dmc3Ky90dE01U3BRcXpZRUVIQUZxMi9CRUFEdzlOTHdONDVaWDU5OWdTSWkwSmRSN28wR0VSQVAzN3J5RXB5Y3JISC84R3dNNmRGMWl6NWlUZTNoNjg4c3A4RWhNdFdLMTJCZzJxejd4NUI0aUxNNU9ZYUtGeDQrOHBXdFNYbmoxWDRPSGgybExmS1NLaUd4NGVCc3htRzIrODhUT2pSaldoUm8xaTkxWDMyRmdUL3Y3ZTdOaHhub29WQXdINC9mZUxmUGJaRmlaTWVJbWFOVXN5WWNKTy92V3ZGZlR1SFVwazVHVldyVHBCdjM2aHZQTEtZeTdMdTNZdGtTNWRsZ0FwUFF3QXUxM3BaYW5yRkprbm9jNER5NWE5eHJsemNZd2V2WTNMbCtOcDBlSVJ1bmF0eGZMbFI0bUxTMmJkdXE2VUtsV1ltVE1qU1VpdzBLNWRUZHExcXdtazdJTnYydFNEOFBDRnpKclZSbStweDR6WnhrY2Z2UURBOE9HL3VheXpXYk1mc05rYzNMNXRwaytmbFM3amZYdzg5WmJZNFhBT1ZWcHo1KzRuSXVJMGZuNWUvT2MvRFFCNDl0bXl6SjdkaGpKbC9FbEtzaElTVXA3ZHV5L3k0WWUva3BSa3BWdTNaNmhVcVFnbWs0MUNoZjc1eUdtYVJ1M2E1WmcrL1JVQVB2NTRFOHVYSDZWT25RcTBhdlVZaXhjZjV0Ly9yc3MzMy94eHY1c2FvOUU0VkNubFl6QVlOS1dVQm1nQXFhL1RsUFAzT0UwcGRkZnl0UE9uVTU3blAxUW5vYzVsRm91ZEdUUDJzbjkvTko5ODBvaHUzWmJ4NktQRjZkTm5KYzg4VTVhUWtQS2NQbjJUVXFVS2MvcjBUZXJYcjVTcDVVWkVuTkZEUFhLazY2L2lMbG5TaVE0ZEZyRmt5V3RVclZxVUN4ZHVVYWxTa1hTWFpURDgwLzFON1g1YnJYWTZkVXJwWWFUdUU0OGZ2NE41ODhMWnR1MGNCdzVjNWRDaEdLS2pFM2p1dVFyVXIxK0pnUVByY1Bac0hHdlhubVQwNkMyY1BSdEhpUkorTkcxYW5mZmZyNi8zV01MREYrcnIzcmp4TEdYTCtuUDQ4RFd1WDAraWUvZGxGQy91UjY5ZXYvRHR0NjB6dFMzdThKR21hWVdWY2o0aXIya3BlYjJ6UEhWY0RwUW4zazlsYzRLRU9wZDVlWGxRczJZcCt2ZC9qb2tUZC9MeHh3MEpDNnRHU0VnRkFnSzhXYmp3RU51Mm5TTTB0RHg3OTE1aTRNQ1VYeCsyMlJ5Y1BIa0RzOWxHang3TGlZNU9vSHYzWmZxSDgvWnRNMjNhTE5EWE0ySkVJMnJYTGdla2ZPaisrOTlkdlB6eW8xU3RtbklBckczYi8vSEhIMi9qNFpHNUV5QmVYaDUwNy80c04yK2E2TmJ0R2E1ZlQrTC8vYitsK1BoNDR1bHBvRWFOWXJSdCt6ZzFhaFFuT2RsRzQ4WnplZSs5K2dRRmxTQW9xQVR2dmx1WCtIZ3pwMDdGVXFGQ3lnRzNaY3RlQTFLNjNSczJuR0grL0QvNSt1dVhtVHIxRDFxMmZKU1dMUitoY0dIdnUxVXJNejRIdlA1K1NJRnlPQndxelFNTFZOcnl2N2VWeWt3NVFKcGwzVm1lYUxGWUZwSkhKTlM1VE5OZzZ0UTlUSm55QnhjdTNHTFhyb3RNbmJvSGdObXoyeEFXVm8wdVhaWlFxVklSeXBjUHBFS0ZRR3cyQitIaC95TW9xQ1NlbmdaR2pXcE1yMTRyV2I2OHN4N0t4bzIvWjhXS0xrN3JNcGxzR0F3YUJvUEdxbFVuOFBmM1p1WEtmMDVuTldzMlQzODlaTWdMTkcxYUhjaTQrMTJyVmhuR2p0MU90MjdQc0dYTFh6Um9VQm1Bc0xCcTlPMjdTbjhmU2lsc05nZk5tLy9nTkwrbnA0RzFhN3NDY096WWRiNy9majhuVDhZU0gyK21XYlBxVEovK0NxVkxGMmJxMUZZc1gzNk1nUVBYWWpKWktWblNqeUpGZkJrK3ZHR0dad1V5RWhVVjlYbVdabkFERXVvOE1IZHVXMTUvZlNuTGxyMUdsU3BGT1hyMEdwOThzcG5BUUI4TUJvMEdEU296ZnZ3T0prMXFBYVNFNFpkZlV2WjNHemFjUThXS1JiQlk3SGg0R1BRdThlM2JadjExaFFxQlRKclVncmc0RTBXSytBQ3V2MGtlSER4RFA0QjJKMjl2RDVmdU4wRGx5a1dJaXpOeC92d3RGaTA2ek1jZk45VEhUWnYyaXY1NnhveTkzTHBsNXNNUG45ZkxrcEtzVGtmTHExWXRTcE1tMWRtNjlSeVZLaFVoS3VvS1VWRlhXTENnQSsrOXQxNC9PR1kyMi9qamowdk1udDAyeTRGK1dFbW84MEJDZ29Xbm5pck5KNTlzcG0zYngvbisrLzE4OGtrakRBWU5oME9Sa0pCeXdVZEdGNkJFUjkrbVZLbkNBRnkvYm5JNkp4MFhsOHhiYjYwQTRNeVptMVNxVklTT0hSZnBSNWJUYXRIaVI2ZmhpSWp1OTZ4N2x5NVAwNmZQU2g1L3ZCUlBQVlhhWmZ6Um85ZFl0T2d3MzMvZnpxazhOdGJrZFByTjE5ZVRwazJyTTNIaVR2NzNQK2RUV21mTzNOUmI5TlR5SjU4c2RjKzZpUlFTNmp4UXZud0FJMGVHOGRWWHZ6Tng0azU4ZlQwNWZ2dzZUejFWbXM4KzIwSmNYRElUSjc3RXNHRWJpWTgzRXg1ZTAybitBd2V1WnVxVTFOYXQ1M2o2NlRLODkxNDlsM0hCd1ROWXQ2NnJTMHNkSFoxQXFWSitHUzZ6VXFVaVhMMmFTTE5tTlp6SzdYWUh5NWNmWTlxMFBYejhjVU1xVmd6RWJMYmg0NVB5RWR1MTZ3S1ZLNmQvWUU3a0xBbDFMa3RJc0RCKy9BNGlJNi9Rc0dFVlZxem93czJiSm5ic3VFQy9mcXNwVk1pVHI3OStHVDgvTHlaTWVJbkJneVAwTHJuVmFzZmIyNE4xNjA3UnNHRVZ3TG5iRFNubmVBRmlZaEpacytZa1U2ZTJ5bEw5dG04L3p6UFBsQ1V4MFlMZHJ2RHkraWYwbXphZFpmejRIWXdmMzV6dnZvdmtndzkrWmRDZyt2ejFWeHdqUjI2aFlzVkFwazkvUmI5U2JlalFUV3pkZWc0Zkh3K0tGU3ZFbURGTlhOWVhHMnZTOTkvVG5vK1c4OVQzVDBLZHkvejl2V25TcERvZmZmUUN2cjRwbTc5NDhVTFVxRkdjcDU0cVRlM2E1Zmo3Z0RaMTYxWmswYUtPRkN0V2lEZmUrSm5MbCtONTdiV25zTmtjTkc1Y0RZQ0FBQjhXTGVxa0x6KzErNjBVMUs5ZmlhZWZMcE9sK3QyOGFhSjE2eUFtVE5qSjRjTXhkT3o0SkpCeWxkY2ZmMXhpeXBTWHFWR2pPSFhyVnVTcnIzN25wNThPMHEvZmMweWExSUtnSU9mTFRpZE1hSTdEb1hBNEZKNmU2UjlsWDdyME5mMGlsc3VYVTY2d216V3JEZVhMLzNOSjZzV0w4Vmw2RHcrN2UxK09KTzdKYURRcXlMMEg1Q21GSHZ5Y21NNGRwVDRnTHlvcTZxSGJBbktYVmdHVTJhQStySUYrMkVtb2hYQXpFbW9oM0l5RVdnZzNJNkVXd3MxSXFJVndNeEpxSWR5TWhGb0lOeU9oRnNMTlNLaUZjRE1TYWlIY2pJUmFDRGNqb1JiQ3pjaXRsemtvOWM0Z0lmS1N0TlE1UUNtMU9hL3JJRnpKLzBVODlJeEdvMHE5TjF3VVhOSlNDK0ZtSk5SQ3VCa0p0UkJ1UmtJdGhKdVJVQXZoWmlUVVFyZ1orYjNKZkVTbDk1elVoNVNteVcraDNpOXBxWVZ3TXhKcUlkeU1oRHFmV3JMRStmblFTNWN1eFdxMTNuV2V4TVJFK3ZYcngvSGp4ek85SHJQWnpOV3JWMTNLcjEyN3hxMWJ0OUtkWjkrK2ZadzdkNDZFaEFTbjhuSGp4dDF6ZlNkT25PRHMyYk9acnAvSU9nbDFQdlgxMTErN0ROOHQxRW9wUm80Y1NWeGNITldxVldQQ2hBazBhTkFnM2IrMGpodzV3dHR2diswVWJLVVVIMy84TWYvOTczL1RYZGV2di83SzJiTm42ZDY5T3hhTFJTOWZ0MjZkL25yWHJsMGNPSERBWmQ1WnMyWngrUERodTc5NWtTMXlNQ0lmU1h1Z3JHSERobXpac2tVZjkvenp6N05wMHlaOGZIelNuWGZDaEFsczJyU0p1WFBuVXJxMDYzT2o3MmIyN05sWXJWWjY5MDU1RnRqOCtmTlpzMllOTTJmT3BGQ2hRbmZXa2JadDI3SjA2VkkrK2VRVHlwY3ZUNGtTSlZpMmJCbG56NTZsV3JWcVhMbHlCWDkvZjZaTm04YkJnd2VaT0hFaUFEYWJEWXZGZ3A5ZnhvL0tCZGl5WllzY0tNc0cyWEQ1aUZKS05XN2NHSUQ0K0hnQ0F3TlpzbVFKclZxMXdtS3g0TzN0clU5cnRWclp1M2N2QUo5OTlobTdkKzlteG93WjdONjltMUtsU3ZIQ0N5L2NkVjNMbGkxanpKZ3hBRGdjRGd3RzUwN2JuV1Y3OXV3QklESXlrbUhEaHJGMjdWcXVYYnVHM1c2bmJObXlBRFJ1M0pqRml4ZlRwMDhmK3ZidFMrcDdTVFZzMkRBcVZLaEEzNzU5NzdrdEpOVENMYWcwWG56eFJmMjF3K0ZRZGV2V1RUdGFoWVNFNks4WExseW9ybCsvcnM2Y09hUHExYXVudG0vZnJyTGlwWmRlVXVmUG4zY3FNeHFOS2pFeDBXWGE5OTU3VDRXRWhLZ1dMVnFvRmkxYUtLV1U2dHk1cytyWXNhTUtDUWxSVFpvMFVmWHExVk1kTzNaVUhUdDIxT2M3ZVBDZ2V2UE5OOVhKa3lkVldGaVl5MSs5ZXZXVTBXaFVwMDZkVW5KcUwzdmtSeElLZ0xpNE9KZHVzS2ZuUC8rNlRwMDZZVEtaNk51M0wzMzY5Q0UwTk5SbDM5bGtNamt0WS92MjdWbXV4K0hEaDdsNTh5WWxTNVprN2RxMU5HdldESUFGQ3hadzVzd1pQdmpnQS9yMTYwZVRKczRQbDA5S1N1TFRUejlsK3ZUcGxDeFprazJiTnVuanJGWXJDeGN1Wk9uU3BmVG8wWU5xMWFwbHVWN0NtWVE2bnpHYnpadzZkUXFMeFVLL2Z2MTQrZVdYK2ZiYmJ5bFpzcVRUZEdtN3hsYXJsUTgrK0lEVHAwL1RvVU1IdkwyOVhVSWJIQnpNcWxXcktGcTBxTXM2TTlzd0hqNThtSC85NjE5ODl0bG5UdVVSRVJHTUhqMGFUMDlQNXN5Wnc1dzVjd0Q0OGNjZmNUZ2NmUHJwcC96MTExOHU3d0dnZmZ2MnRHN2Rtdm56NTd0OGNZbjdJNkhPWjVvMmJVck5talhSTkkzKy9mdno1Sk5Qa3BDUXdKZGZmc21YWDM1Sno1NDlDUWdJd01QRFE1L25uWGZlb1hqeDRsbGFUMmhvcVA3YTRYQVFIaDd1TWszRGhnMzExNzE2OWFKYnQyNzQrdm82VGJOdTNUcW1UcDJLbDVjWEVSRVJlbm1iTm0wQVdMUm9FYVZMbDhiTHl3dUh3MEZZV0pqVC9Ba0pDY3liTjQ5NTgrYnBaV2tQRUFwUm9DbWxsTTFtYzltbm5qbHpwdnJ5eXkvVjBLRkRWZCsrZlpWU1NqVm8wRUFwcFZSU1VwTGF0R21Uc3R2dEdlNEhwKzRqMzd4NTA2WGNZckdvNE9CZ1pUS1pNclZQclpUUzk2V2JObTJxVENhVHVuanhvbXJkdXJYVE5LbkROMjdjVU1uSnlTN0hCRktsUFRhUVZsNy9Md295YWFuem1iUXRNS1Mwb3IvODhndGZmdmtsMWF0WHgyYXpBZURsNVVWU1VoS3RXN2ZtMTE5L2RUbDZuVm1IRHgrbVVxVktMaTF3VnFRZXFPN2F0YXRlRmhNVEE1RGxIb1RJUGdsMVByZDQ4V0pLbHk1TjllclZnWDhPa0pVdFc1YjE2OWRUcGt5WkRBT2RsSlNFcjY4djBkSFJnT3NYQnNDOGVmTm8zcng1bHV1Vm1KaElRa0lDUFhyMDRJTVBQZ0JTOXFGVHBYYS9SZTZUVU9jejBkSFIrUGo0NE9ucHliRmp4NWd5WlFyVHBrMXptYTVseTVhTUdqV0tkOTU1SjhObGpSNDlXci9LcTA2ZE9nUUVCRGlObnpkdkhrZU9IR0hFaUJGWnJxZk5acU41OCtZTUdEQ0FVcVZLQWVtMzFPbXhXQ3lZeldic2RqdGVYbDVaWHJjUUJZWlNTblhzMkZHOThNSUxhdHk0Y1dyMTZ0VnE1c3laNmU1ektxWFUxYXRYblliMzd0MnI3SGE3UG15MVdsVlNVcEl5bTgwdTg1NDRjVUkxYmRwVUhUdDJMTjFsMzIyZmV2bnk1UzVsYTlldWRScU9pSWh3R2s1N2pPRHk1Y3VxY2VQR0tpd3NURTJjT0RIZGRlVDEvNklnazZ0MjhwRTdQOHhLS1I3a2hWVkpTVWtaWHJKNStmSmx5cFVyOTBEWGZ6ZHlSZG45a3cyWGowZ0w5UThKdFJBNVFIN00zejNJclpkQ3VCa0p0UkJ1UmtJdGhKdVJVQXZoWnVRSTQwTXFPRGk0cE1QaGFKcTJUTk8wQlFCS3FTNXB5dzBHdzRiSXlNanJ1VmsvY2Yva2lyS0hsTlZxTlhsNmVzNENYRTVVcDRiN2IwbFdxelZydjQ4azhwUjB2eDlTQnc4ZVRBVFczbXM2VGRQVy9EMnRLQ0FrMUE4eHBkVFNlMDNqY0RqdU9ZM0lYeVRVRHpGdmIrL1ZnT1V1azVqOS9QeFc1MVo5Uk02UVVEL0VkdS9lSFEvOGVwZEpmdDJ4WThmdDNLcVB5QmtTYXBGaDkxclROT2w2RjBBUzZvZWNqNC9QTDRBdG5WRTJpOFh5UzI3WFIyU2ZoUG9odDJ2WHJsaWwxRy9wak5yMDU1OS8zc3oxQ29sc2sxQ0xqTHJaMHZVdW9DVFVBaTh2cjUrQnRMZGNPbXcyMjg5NVZSK1JQUkpxd2U3ZHU2OEMyOUlVYlR0NDhHREdQekltOGpVSnRRQ2N1K0NadVNoRjVGOFNhZ0dBMVdwZGx2cmE0WEFzdTl1MFFvZ0N3bWcwL200MEduZmxkVDFFOXNoZFdrS25hZG9TbkErWWlRSkk3cWQrd0dyWHJyMWIwN1RuOHJvZTdrZ3B0WG5mdm4xaDk1N3k0U0w3MUErWUJQckIwVFN0VVY3WElUK1M3bmN1aVl6c25kZFZjQ3ZCd1RQeXVncjVsclRVUXJnWkNiVVFia1pDTFlTYmtWQUw0V1lrMUVLNEdRbTFFRzVHUWkyRW01RlFDK0ZtSk5SQ3VCa0p0UkJ1UmtJdGhKdVJVTHU1NU9UMGZ2MVh1RE1KZFFGMzlXb2lseTZsUEVTalljTTVBSncrSGN2MTYwa2tKVmxwMUdnT0ZvczkzWG0zYnorZnJYVmZ2QmpQcWxVbnNyVU1rZlBrTHEwQ2J0dTJjMFJFbkdiR2pGY0JVQXBHajk1Ry8vNmgyR3lLeXBXTDRPM3RrZTY4UTRkdVpNdVdOd2tQWDRqRG9UQVlYRyt2ajR0TFp0T21IdW5PNytYbHdaUXBmeEFVVklKSEh5MlJjMjlLWkl1RXVvQUxENi9KNXMxL2NlVktTbXQ5NUVnTTFhb1ZKVGk0UEJNbjdxUldyYktaV3M3Y3VXMHBXdFRYcGJ4eDQrLzExOEhCTXloU3hIV2EzcjFYdVpTdFc5YzF3eThUOFdCSnFBdTREaDBXQWRDLy94cVNrcXg4L0hIS3d6WjI3cnpBbWpVbjhmYjI0SlZYNXBPWWFNRnF0VE5vVUgzbXpUdEFYSnlaeEVRTGpSdC9UOUdpdnZUc3VRSVBqM3YvRUU1RVJEYzhQQXlZelRiZWVPTm5SbzFxUW8wYXhSN29leFJaSTZFdTRKWXRlNDF6NStJWVBYb2JseS9IMDZMRkkzVHRXb3ZseTQ4U0Y1Zk11blZkS1ZXcU1ETm5ScEtRWUtGZHU1cTBhMWNUU05rSDM3U3BCK0hoQzVrMXE0M2VVbzhaczQyUFBub0JnT0hEWFovSTA2elpEOWhzRG03Zk50T256MHFYOFQ0K25xeGE5Zm9EZk5maWJpVFVCWmpGWW1mR2pMM3MzeC9OSjU4MG9sdTNaVHo2YUhINjlGbkpNOCtVSlNTa1BLZFAzNlJVcWNLY1BuMlQrdlVyWldxNUVSRm45RkNQSE9uNkUyQkxsblNpUTRkRkxGbnlHbFdyRnVYQ2hWdFVxbFFrUjkrYnVIOFM2Z0xNeTh1RG1qVkwwYi8vYzB5Y3VKT1BQMjVJV0ZnMVFrSXFFQkRnemNLRmg5aTI3Unlob2VYWnUvY1NBd2VtL0Z5YXplYmc1TWtibU0wMmV2UllUblIwQXQyN0wwUFRVcnJmdDIrYmFkTm1nYjZlRVNNYVVidDJPUUEwVGVPLy85M0Z5eTgvU3RXcVJRRm8yL1ovL1BISDIzaDR5TW1VL0VCQ1hZQnBHa3lkdW9jcFUvN2d3b1ZiN05wMWthbFQ5d0F3ZTNZYndzS3EwYVhMRWlwVktrTDU4b0ZVcUJDSXplWWdQUHgvQkFXVnhOUFR3S2hSamVuVmF5WExsM2ZXUTltNDhmZXNXTkhGYVYwbWt3MkRRY05nMEZpMTZnVCsvdDZzWFBuUDZheG16ZWJwcjRjTWVZR21UYXZud2hZUTZaRlFGM0J6NTdibDlkZVhzbXpaYTFTcFVwU2pSNi94eVNlYkNRejB3V0RRYU5DZ011UEg3MkRTcEJZQWVIb2ErT1dYbFAzZGhnM25VTEZpRVN3V094NGVCanAxU2pub2R2dTJXWDlkb1VJZ2t5YTFJQzdPUkpFaVBvRHJqeWdHQjgvUUQ2Q0p2Q2VoTHVBU0Vpdzg5VlJwUHZsa00yM2JQczczMysvbmswOGFZVEJvT0J5S2hBUUxRSVlYb0VSSDM2WlVxY0lBWEw5dWNqb25IUmVYekZ0dnJRRGd6Sm1iVktwVWhJNGRGeEVYbCt5eW5CWXRmblFham9qb25pUHZUMlNkaExxQUsxOCtnSkVqdy9qcXE5K1pPSEVudnI2ZUhEOStuYWVlS3Mxbm4yMGhMaTZaaVJOZll0aXdqY1RIbXdrUHIrazAvNEVEVnpOMVNtcnIxbk04L1hRWjNudXZuc3U0NE9BWnJGdlhWVnJxZkVKQ1hZQWxKRmdZUDM0SGtaRlhhTml3Q2l0V2RPSG1UUk03ZGx5Z1g3L1ZGQ3JreWRkZnY0eWZueGNUSnJ6RTRNRVJlcGZjYXJYajdlM0J1blduYU5pd0N1RGM3UWF3MjFPZXdCTVRrOGlhTlNlWk9yVlZucnhQa1RVUzZnTE0zOStiSmsycTg5RkhMK0RybS9LdkxGNjhFRFZxRk9lcHAwcFR1M1k1L2o2Z1RkMjZGVm0wcUNQRmloWGlqVGQrNXZMbGVGNTc3U2xzTmdlTkcxY0RJQ0RBaDBXTE91bkxUKzErS3dYMTYxZmk2YWZMNVBwN0ZGa256OUo2d0l4R280TDgrNFFPcGRDRG54UFQ1WmJVSjNSRVJVWGxvMXJsRDdJVDlKRExiRkR6VTZERjNVbW9oWEF6RW1vaDNJeUVXZ2czSTZFV3dzMUlxSVZ3TXhKcUlkeU1oRm9JTnlPaEZzTE55R1dpdVNReThrcGVWMEU4SkNUVXVhUlhyMS95dWdydXlKSFhGY2lQSk5RUDNxZEFvN3l1aER0U1NtM042em9JSVlRUVFnZ2hoQkJDQ0NHRUVFSUlJWVFRUWdnaGhCQkNDQ0dFRUVJSUlZUVFRZ2doaEJCQ0NDR0VFRUlJSVlRUVFnZ2hoQkJDQ0NHRTlsb3RjZ0FBQUJoSlJFRlVFRUlJSVlRUVFnZ2hoQkJDQ0NHRUVIbmcvd081aFdwOHhzY1MzZ0FBQUFCSlJVNUVya0pnZ2c9PSIsCiAgICJUaGVtZSIgOiAiIiwKICAgIlR5cGUiIDogImZsb3ciLAogICAiVmVyc2lvbiIgOiAiMzg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</Words>
  <Application>WPS 演示</Application>
  <PresentationFormat>自定义</PresentationFormat>
  <Paragraphs>86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8" baseType="lpstr">
      <vt:lpstr>Arial</vt:lpstr>
      <vt:lpstr>宋体</vt:lpstr>
      <vt:lpstr>Wingdings</vt:lpstr>
      <vt:lpstr>Arial</vt:lpstr>
      <vt:lpstr>方正粗黑宋简体</vt:lpstr>
      <vt:lpstr>Source Han Sans CN</vt:lpstr>
      <vt:lpstr>Yu Gothic UI</vt:lpstr>
      <vt:lpstr>汉仪古隶简</vt:lpstr>
      <vt:lpstr>文悦古体仿宋 (非商业用途)</vt:lpstr>
      <vt:lpstr>仿宋</vt:lpstr>
      <vt:lpstr>汉仪大圣体简</vt:lpstr>
      <vt:lpstr>汉仪铸字木头人简</vt:lpstr>
      <vt:lpstr>汉仪放肆骄傲体简</vt:lpstr>
      <vt:lpstr>站酷快乐体</vt:lpstr>
      <vt:lpstr>汉仪文黑-85W</vt:lpstr>
      <vt:lpstr>汉仪青云简</vt:lpstr>
      <vt:lpstr>Open Sans</vt:lpstr>
      <vt:lpstr>Segoe Print</vt:lpstr>
      <vt:lpstr>微软雅黑</vt:lpstr>
      <vt:lpstr>Wingdings</vt:lpstr>
      <vt:lpstr>Times New Roman</vt:lpstr>
      <vt:lpstr>汉仪正圆-75W</vt:lpstr>
      <vt:lpstr>Arial Unicode MS</vt:lpstr>
      <vt:lpstr>Calibri</vt:lpstr>
      <vt:lpstr>Office 主题</vt:lpstr>
      <vt:lpstr>Excel.Chart.8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ss ss</dc:creator>
  <cp:lastModifiedBy>bbmh</cp:lastModifiedBy>
  <cp:revision>103</cp:revision>
  <cp:lastPrinted>2019-05-16T19:29:00Z</cp:lastPrinted>
  <dcterms:created xsi:type="dcterms:W3CDTF">2019-05-15T16:30:00Z</dcterms:created>
  <dcterms:modified xsi:type="dcterms:W3CDTF">2021-07-20T11:02:46Z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KSOTemplateUUID">
    <vt:lpwstr>v1.0_mb_0cNxx/3CDJokAM9G2DW1Qw==</vt:lpwstr>
  </property>
  <property fmtid="{D5CDD505-2E9C-101B-9397-08002B2CF9AE}" pid="4" name="ICV">
    <vt:lpwstr>D90F7F79C9464EF8B011926591936BF6</vt:lpwstr>
  </property>
</Properties>
</file>